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1" r:id="rId5"/>
    <p:sldMasterId id="2147483831" r:id="rId6"/>
    <p:sldMasterId id="2147483839" r:id="rId7"/>
  </p:sldMasterIdLst>
  <p:notesMasterIdLst>
    <p:notesMasterId r:id="rId24"/>
  </p:notesMasterIdLst>
  <p:sldIdLst>
    <p:sldId id="1063" r:id="rId8"/>
    <p:sldId id="2145706065" r:id="rId9"/>
    <p:sldId id="2145706018" r:id="rId10"/>
    <p:sldId id="2145706025" r:id="rId11"/>
    <p:sldId id="2145706024" r:id="rId12"/>
    <p:sldId id="2145706051" r:id="rId13"/>
    <p:sldId id="4674" r:id="rId14"/>
    <p:sldId id="2145706017" r:id="rId15"/>
    <p:sldId id="2145706030" r:id="rId16"/>
    <p:sldId id="2145706019" r:id="rId17"/>
    <p:sldId id="4690" r:id="rId18"/>
    <p:sldId id="2145706057" r:id="rId19"/>
    <p:sldId id="2145706067" r:id="rId20"/>
    <p:sldId id="2145706062" r:id="rId21"/>
    <p:sldId id="2145706063" r:id="rId22"/>
    <p:sldId id="276" r:id="rId23"/>
  </p:sldIdLst>
  <p:sldSz cx="9144000" cy="5143500" type="screen16x9"/>
  <p:notesSz cx="7315200" cy="9601200"/>
  <p:embeddedFontLst>
    <p:embeddedFont>
      <p:font typeface="Arial Black" panose="020B0A04020102020204" pitchFamily="34" charset="0"/>
      <p:bold r:id="rId25"/>
    </p:embeddedFont>
    <p:embeddedFont>
      <p:font typeface="Arial Narrow" panose="020B0606020202030204" pitchFamily="3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Myriad Web Pro" panose="020B0604020202020204" charset="0"/>
      <p:regular r:id="rId36"/>
      <p:bold r:id="rId37"/>
      <p:italic r:id="rId38"/>
      <p:boldItalic r:id="rId3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enan Farrar" initials="KF" lastIdx="2" clrIdx="6">
    <p:extLst>
      <p:ext uri="{19B8F6BF-5375-455C-9EA6-DF929625EA0E}">
        <p15:presenceInfo xmlns:p15="http://schemas.microsoft.com/office/powerpoint/2012/main" userId="406fe6a504782cdd" providerId="Windows Live"/>
      </p:ext>
    </p:extLst>
  </p:cmAuthor>
  <p:cmAuthor id="1" name="Gorwitz, Rachel (CDC/DDID/NCIRD/DBD)" initials="G(" lastIdx="3" clrIdx="0">
    <p:extLst>
      <p:ext uri="{19B8F6BF-5375-455C-9EA6-DF929625EA0E}">
        <p15:presenceInfo xmlns:p15="http://schemas.microsoft.com/office/powerpoint/2012/main" userId="S::rxg9@cdc.gov::da33f2de-0b6c-41de-9b77-8a511e5fff40" providerId="AD"/>
      </p:ext>
    </p:extLst>
  </p:cmAuthor>
  <p:cmAuthor id="8" name="Amy Mills" initials="AM" lastIdx="9" clrIdx="7">
    <p:extLst>
      <p:ext uri="{19B8F6BF-5375-455C-9EA6-DF929625EA0E}">
        <p15:presenceInfo xmlns:p15="http://schemas.microsoft.com/office/powerpoint/2012/main" userId="S::amills@brunetgarcia.com::33bf2ffe-919b-4620-b558-46f770ad716c" providerId="AD"/>
      </p:ext>
    </p:extLst>
  </p:cmAuthor>
  <p:cmAuthor id="2" name="Stokley, Shannon (CDC/DDID/NCIRD/ISD)" initials="SS(" lastIdx="3" clrIdx="1">
    <p:extLst>
      <p:ext uri="{19B8F6BF-5375-455C-9EA6-DF929625EA0E}">
        <p15:presenceInfo xmlns:p15="http://schemas.microsoft.com/office/powerpoint/2012/main" userId="S::zma2@cdc.gov::297bf023-3e7c-4b85-897f-b90e1c240489" providerId="AD"/>
      </p:ext>
    </p:extLst>
  </p:cmAuthor>
  <p:cmAuthor id="9" name="Bronie Brunet" initials="BB" lastIdx="1" clrIdx="8">
    <p:extLst>
      <p:ext uri="{19B8F6BF-5375-455C-9EA6-DF929625EA0E}">
        <p15:presenceInfo xmlns:p15="http://schemas.microsoft.com/office/powerpoint/2012/main" userId="S::bbrunet@brunetgarcia.com::1ea7694b-2cdb-489b-a99f-fa7622761b6f" providerId="AD"/>
      </p:ext>
    </p:extLst>
  </p:cmAuthor>
  <p:cmAuthor id="3" name="Morelli, Valerie (CDC/DDID/NCIRD/ISD)" initials="MV(" lastIdx="14" clrIdx="2">
    <p:extLst>
      <p:ext uri="{19B8F6BF-5375-455C-9EA6-DF929625EA0E}">
        <p15:presenceInfo xmlns:p15="http://schemas.microsoft.com/office/powerpoint/2012/main" userId="S::vxm4@cdc.gov::d870f4aa-845c-472a-80c1-fb1929feec33" providerId="AD"/>
      </p:ext>
    </p:extLst>
  </p:cmAuthor>
  <p:cmAuthor id="4" name="Stone, Nimalie (CDC/DDID/NCEZID/DHQP)" initials="SN(" lastIdx="1" clrIdx="3">
    <p:extLst>
      <p:ext uri="{19B8F6BF-5375-455C-9EA6-DF929625EA0E}">
        <p15:presenceInfo xmlns:p15="http://schemas.microsoft.com/office/powerpoint/2012/main" userId="S::eiy2@cdc.gov::45aed366-3320-43eb-9b9b-300393fa1bc7" providerId="AD"/>
      </p:ext>
    </p:extLst>
  </p:cmAuthor>
  <p:cmAuthor id="5" name="Smith, Tiffany (CDC/DDID/NCIRD/OD) (CTR)" initials="ST((" lastIdx="12" clrIdx="4">
    <p:extLst>
      <p:ext uri="{19B8F6BF-5375-455C-9EA6-DF929625EA0E}">
        <p15:presenceInfo xmlns:p15="http://schemas.microsoft.com/office/powerpoint/2012/main" userId="S::ync1@cdc.gov::45e5126e-575c-427e-8bb4-73d253c8e5bc" providerId="AD"/>
      </p:ext>
    </p:extLst>
  </p:cmAuthor>
  <p:cmAuthor id="6" name="Maiuri, Allison M. (CDC/DDID/NCHHSTP/DTE)" initials="MAM(" lastIdx="5" clrIdx="5">
    <p:extLst>
      <p:ext uri="{19B8F6BF-5375-455C-9EA6-DF929625EA0E}">
        <p15:presenceInfo xmlns:p15="http://schemas.microsoft.com/office/powerpoint/2012/main" userId="S::fpg3@cdc.gov::e501f85d-6eaf-4562-8784-330c8872bdc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7AB6"/>
    <a:srgbClr val="1D624D"/>
    <a:srgbClr val="F7931F"/>
    <a:srgbClr val="2D2C2C"/>
    <a:srgbClr val="FFFFFF"/>
    <a:srgbClr val="4EA346"/>
    <a:srgbClr val="FBAB18"/>
    <a:srgbClr val="F0A82C"/>
    <a:srgbClr val="2D2D2D"/>
    <a:srgbClr val="006A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0"/>
    <p:restoredTop sz="70748" autoAdjust="0"/>
  </p:normalViewPr>
  <p:slideViewPr>
    <p:cSldViewPr snapToGrid="0">
      <p:cViewPr varScale="1">
        <p:scale>
          <a:sx n="67" d="100"/>
          <a:sy n="67" d="100"/>
        </p:scale>
        <p:origin x="1392" y="5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10.fntdata"/><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5.fntdata"/><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7.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1/25/2021</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vaers.hhs.gov/reportevent.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cdc.gov/coronavirus/2019-ncov/vaccines/safety/vsafe.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NOTE: The slide set is in the public domain. These basic slides about the COVID-19 vaccine are for virtual town hall or other informational meetings with your communities. You can use all or part of the set, or also include your own organization’s information.</a:t>
            </a:r>
          </a:p>
          <a:p>
            <a:pPr>
              <a:defRPr/>
            </a:pPr>
            <a:endParaRPr lang="en-US" dirty="0">
              <a:cs typeface="Calibri"/>
            </a:endParaRPr>
          </a:p>
          <a:p>
            <a:pPr>
              <a:defRPr/>
            </a:pPr>
            <a:r>
              <a:rPr lang="en-US" dirty="0">
                <a:cs typeface="Calibri"/>
              </a:rPr>
              <a:t>These sides were created in January 2021. They will be updated as needed. </a:t>
            </a:r>
          </a:p>
        </p:txBody>
      </p:sp>
      <p:sp>
        <p:nvSpPr>
          <p:cNvPr id="4" name="Slide Number Placeholder 3"/>
          <p:cNvSpPr>
            <a:spLocks noGrp="1"/>
          </p:cNvSpPr>
          <p:nvPr>
            <p:ph type="sldNum" sz="quarter" idx="5"/>
          </p:nvPr>
        </p:nvSpPr>
        <p:spPr/>
        <p:txBody>
          <a:bodyPr/>
          <a:lstStyle/>
          <a:p>
            <a:pPr marL="0" marR="0" lvl="0" indent="0" algn="r" defTabSz="932871"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32871"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3054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COVID-19 vaccination will be an important tool to help stop the pandemic, but it continues to be one tool in the toolbox. While COVID-19 mRNA vaccines appear to be highly effective, additional preventive tools remain important to limit the spread of COVID-19. The combination of getting vaccinated and following CDC’s recommendations to protect yourself and others will offer the best protection from COVID-19. Wash your hands. Avoid close contact. Cover your nose and mouth with a mask. Clean and disinfect frequently touched surfaces. Stopping a pandemic requires using all the tools we have available. </a:t>
            </a:r>
          </a:p>
          <a:p>
            <a:endParaRPr lang="en-US" dirty="0"/>
          </a:p>
          <a:p>
            <a:r>
              <a:rPr lang="en-US" sz="1200" kern="1200" dirty="0">
                <a:solidFill>
                  <a:schemeClr val="tx1"/>
                </a:solidFill>
                <a:latin typeface="+mn-lt"/>
                <a:ea typeface="+mn-ea"/>
                <a:cs typeface="+mn-cs"/>
              </a:rPr>
              <a:t>It will take time to vaccinate all people </a:t>
            </a:r>
            <a:r>
              <a:rPr lang="en-US" dirty="0"/>
              <a:t>living in the</a:t>
            </a:r>
            <a:r>
              <a:rPr lang="en-US" sz="1200" kern="1200" dirty="0">
                <a:solidFill>
                  <a:schemeClr val="tx1"/>
                </a:solidFill>
                <a:latin typeface="+mn-lt"/>
                <a:ea typeface="+mn-ea"/>
                <a:cs typeface="+mn-cs"/>
              </a:rPr>
              <a:t> United States. While the vaccines are being delivered, it's important that everyone continue to take all steps</a:t>
            </a:r>
            <a:r>
              <a:rPr lang="en-US" dirty="0"/>
              <a:t> (wear a mask, avoid close contact with others, and wash your hands) </a:t>
            </a:r>
            <a:r>
              <a:rPr lang="en-US" sz="1200" kern="1200" dirty="0">
                <a:solidFill>
                  <a:schemeClr val="tx1"/>
                </a:solidFill>
                <a:latin typeface="+mn-lt"/>
                <a:ea typeface="+mn-ea"/>
                <a:cs typeface="+mn-cs"/>
              </a:rPr>
              <a:t>to prevent spread of COVID-19.</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939900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can protect you, your family, your friends, and your community. Choose to get vaccinated. Participate in </a:t>
            </a:r>
            <a:r>
              <a:rPr lang="en-US" b="1" dirty="0"/>
              <a:t>v-safe </a:t>
            </a:r>
            <a:r>
              <a:rPr lang="en-US" dirty="0"/>
              <a:t>and help CDC monitor for any health effects after vaccination. Share your experience with your coworkers, friends, and family. And visibly show that you received a vaccine by wearing a sticker or button. You have a role in increasing confidence in COVID-19 vaccination and sharing your experience may influence those you care about.</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429735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3938375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11184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Please add information here on where your affiliates will be offered the COVID-19 vaccine, how they make appointments, and where they go. </a:t>
            </a:r>
          </a:p>
          <a:p>
            <a:endParaRPr lang="en-US" dirty="0">
              <a:highlight>
                <a:srgbClr val="FFFF00"/>
              </a:highlight>
            </a:endParaRPr>
          </a:p>
          <a:p>
            <a:pPr>
              <a:defRPr/>
            </a:pPr>
            <a:r>
              <a:rPr lang="en-US" kern="1200" dirty="0">
                <a:effectLst/>
              </a:rPr>
              <a:t>The </a:t>
            </a:r>
            <a:r>
              <a:rPr lang="en-US" dirty="0"/>
              <a:t>federal government </a:t>
            </a:r>
            <a:r>
              <a:rPr lang="en-US" kern="1200" dirty="0">
                <a:effectLst/>
              </a:rPr>
              <a:t>is </a:t>
            </a:r>
            <a:r>
              <a:rPr lang="en-US" dirty="0"/>
              <a:t>providing </a:t>
            </a:r>
            <a:r>
              <a:rPr lang="en-US" kern="1200" dirty="0">
                <a:effectLst/>
              </a:rPr>
              <a:t>the vaccine </a:t>
            </a:r>
            <a:r>
              <a:rPr lang="en-US" dirty="0"/>
              <a:t>free of charge </a:t>
            </a:r>
            <a:r>
              <a:rPr lang="en-US" kern="1200" dirty="0">
                <a:effectLst/>
              </a:rPr>
              <a:t>to</a:t>
            </a:r>
            <a:r>
              <a:rPr lang="en-US" dirty="0"/>
              <a:t> all people living in</a:t>
            </a:r>
            <a:r>
              <a:rPr lang="en-US" kern="1200" dirty="0">
                <a:effectLst/>
              </a:rPr>
              <a:t> the </a:t>
            </a:r>
            <a:r>
              <a:rPr lang="en-US" dirty="0"/>
              <a:t>United States</a:t>
            </a:r>
            <a:r>
              <a:rPr lang="en-US" kern="1200" dirty="0">
                <a:effectLst/>
              </a:rPr>
              <a:t>.</a:t>
            </a:r>
            <a:r>
              <a:rPr lang="en-US" dirty="0"/>
              <a:t> </a:t>
            </a:r>
            <a:endParaRPr lang="en-US" kern="1200" dirty="0">
              <a:effectLst/>
              <a:cs typeface="Calibri"/>
            </a:endParaRPr>
          </a:p>
          <a:p>
            <a:endParaRPr lang="en-US" dirty="0"/>
          </a:p>
          <a:p>
            <a:r>
              <a:rPr lang="en-US" dirty="0"/>
              <a:t>If you have questions about your health and vaccination, call your doctor, nurse, or clinic.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141859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If you experience a fever after vaccination</a:t>
            </a:r>
            <a:r>
              <a:rPr lang="en-US" dirty="0"/>
              <a:t>, </a:t>
            </a:r>
            <a:r>
              <a:rPr lang="en-US" sz="1200" kern="1200" dirty="0">
                <a:solidFill>
                  <a:schemeClr val="tx1"/>
                </a:solidFill>
                <a:effectLst/>
                <a:latin typeface="+mn-lt"/>
                <a:ea typeface="+mn-ea"/>
                <a:cs typeface="+mn-cs"/>
              </a:rPr>
              <a:t>you should stay home from work if you can. Most side effects after vaccination do not last very long. The vaccine does not give you COVID-19. However, you could have been exposed to the virus before </a:t>
            </a:r>
            <a:r>
              <a:rPr lang="en-US" dirty="0"/>
              <a:t>you were vaccinated, </a:t>
            </a:r>
            <a:r>
              <a:rPr lang="en-US" sz="1200" kern="1200" dirty="0">
                <a:solidFill>
                  <a:schemeClr val="tx1"/>
                </a:solidFill>
                <a:effectLst/>
                <a:latin typeface="+mn-lt"/>
                <a:ea typeface="+mn-ea"/>
                <a:cs typeface="+mn-cs"/>
              </a:rPr>
              <a:t>so if you continue to feel sick, you should consider getting a COVID-19 test. CDC and FDA encourage the public to report possible side effects to the </a:t>
            </a:r>
            <a:r>
              <a:rPr lang="en-US" sz="1200" u="sng" kern="1200" dirty="0">
                <a:solidFill>
                  <a:schemeClr val="tx1"/>
                </a:solidFill>
                <a:effectLst/>
                <a:latin typeface="+mn-lt"/>
                <a:ea typeface="+mn-ea"/>
                <a:cs typeface="+mn-cs"/>
                <a:hlinkClick r:id="rId3"/>
              </a:rPr>
              <a:t>Vaccine Adverse Event Reporting System (VAERS)</a:t>
            </a:r>
            <a:r>
              <a:rPr lang="en-US" sz="1200" kern="1200" dirty="0">
                <a:solidFill>
                  <a:schemeClr val="tx1"/>
                </a:solidFill>
                <a:effectLst/>
                <a:latin typeface="+mn-lt"/>
                <a:ea typeface="+mn-ea"/>
                <a:cs typeface="+mn-cs"/>
              </a:rPr>
              <a:t>. CDC is also implementing a new smartphone-based tool called v-safe to check in on people’s health after they receive a COVID-19 vaccine. If you </a:t>
            </a:r>
            <a:r>
              <a:rPr lang="en-US" sz="1200" u="sng" kern="1200" dirty="0">
                <a:solidFill>
                  <a:schemeClr val="tx1"/>
                </a:solidFill>
                <a:effectLst/>
                <a:latin typeface="+mn-lt"/>
                <a:ea typeface="+mn-ea"/>
                <a:cs typeface="+mn-cs"/>
                <a:hlinkClick r:id="rId4"/>
              </a:rPr>
              <a:t>enroll in v-safe</a:t>
            </a:r>
            <a:r>
              <a:rPr lang="en-US" sz="1200" kern="1200" dirty="0">
                <a:solidFill>
                  <a:schemeClr val="tx1"/>
                </a:solidFill>
                <a:effectLst/>
                <a:latin typeface="+mn-lt"/>
                <a:ea typeface="+mn-ea"/>
                <a:cs typeface="+mn-cs"/>
              </a:rPr>
              <a:t>, you can tell CDC if you have any side effects after getting a COVID-19 vaccine. If you report serious side effects, someone from CDC will call to follow up.</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1161976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418414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3485854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It is known that infection </a:t>
            </a:r>
            <a:r>
              <a:rPr lang="en-US" kern="1200" dirty="0">
                <a:effectLst/>
              </a:rPr>
              <a:t>with SARS-CoV-2</a:t>
            </a:r>
            <a:r>
              <a:rPr lang="en-US" dirty="0"/>
              <a:t>, the virus</a:t>
            </a:r>
            <a:r>
              <a:rPr lang="en-US" kern="1200" dirty="0">
                <a:effectLst/>
              </a:rPr>
              <a:t> that </a:t>
            </a:r>
            <a:r>
              <a:rPr lang="en-US" dirty="0"/>
              <a:t>causes </a:t>
            </a:r>
            <a:r>
              <a:rPr lang="en-US" kern="1200" dirty="0">
                <a:effectLst/>
              </a:rPr>
              <a:t>COVID-19</a:t>
            </a:r>
            <a:r>
              <a:rPr lang="en-US" dirty="0"/>
              <a:t>, </a:t>
            </a:r>
            <a:r>
              <a:rPr lang="en-US" kern="1200" dirty="0">
                <a:effectLst/>
              </a:rPr>
              <a:t>can </a:t>
            </a:r>
            <a:r>
              <a:rPr lang="en-US" dirty="0"/>
              <a:t>result in a range of illnesses</a:t>
            </a:r>
            <a:r>
              <a:rPr lang="en-US" kern="1200" dirty="0">
                <a:effectLst/>
              </a:rPr>
              <a:t>, </a:t>
            </a:r>
            <a:r>
              <a:rPr lang="en-US" dirty="0"/>
              <a:t>from mild symptoms </a:t>
            </a:r>
            <a:r>
              <a:rPr lang="en-US" kern="1200" dirty="0">
                <a:effectLst/>
              </a:rPr>
              <a:t>to </a:t>
            </a:r>
            <a:r>
              <a:rPr lang="en-US" dirty="0"/>
              <a:t>severe illness and death</a:t>
            </a:r>
            <a:r>
              <a:rPr lang="en-US" strike="noStrike" kern="1200" baseline="0" dirty="0">
                <a:effectLst/>
              </a:rPr>
              <a:t>.</a:t>
            </a:r>
            <a:r>
              <a:rPr lang="en-US" dirty="0"/>
              <a:t> About 30% of persons infected with SARS-CoV-2 do not have symptoms. No one can predict how severe any person’s illness might be, but </a:t>
            </a:r>
            <a:r>
              <a:rPr lang="en-US" sz="1200" kern="1200" dirty="0">
                <a:solidFill>
                  <a:schemeClr val="tx1"/>
                </a:solidFill>
                <a:effectLst/>
                <a:latin typeface="+mn-lt"/>
                <a:ea typeface="+mn-ea"/>
                <a:cs typeface="+mn-cs"/>
              </a:rPr>
              <a:t>certain factors may increase your risk. Some people are more likely than others to become severely ill when infected, such as older adults or people with certain medical conditions, like diabetes, obesity, cancer, or heart disease.</a:t>
            </a:r>
            <a:r>
              <a:rPr lang="en-US" dirty="0"/>
              <a:t> </a:t>
            </a:r>
            <a:endParaRPr lang="en-US" sz="1200" strike="sngStrike" kern="1200" dirty="0">
              <a:solidFill>
                <a:schemeClr val="tx1"/>
              </a:solidFill>
              <a:effectLst/>
              <a:latin typeface="+mn-lt"/>
              <a:cs typeface="Calibri"/>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016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Actions that everyone should take to help prevent COVID-19.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Wear a mask that covers your nose and mouth. Avoid close contact with others as much as possible. Avoid touching your face--your eyes, nose, and mouth--with unwashed hands. Clean frequently touched surfaces. Wash your hands often with soap and water for at least 20 seconds. And use an alcohol-based hand sanitizer with at least 60% alcohol, if soap and water are not readily available. These are all tools in our toolbox, and the more tools we use to prevent the spread of </a:t>
            </a:r>
            <a:r>
              <a:rPr lang="en-US" sz="1200" b="0" i="0" u="none" kern="1200" dirty="0">
                <a:solidFill>
                  <a:schemeClr val="tx1"/>
                </a:solidFill>
                <a:effectLst/>
                <a:latin typeface="+mn-lt"/>
                <a:ea typeface="+mn-ea"/>
                <a:cs typeface="+mn-cs"/>
              </a:rPr>
              <a:t>the virus that causes </a:t>
            </a:r>
            <a:r>
              <a:rPr lang="en-US" sz="1200" b="0" i="0" kern="1200" dirty="0">
                <a:solidFill>
                  <a:schemeClr val="tx1"/>
                </a:solidFill>
                <a:effectLst/>
                <a:latin typeface="+mn-lt"/>
                <a:ea typeface="+mn-ea"/>
                <a:cs typeface="+mn-cs"/>
              </a:rPr>
              <a:t>COVID-19, the safer we all will be.</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717408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is a safer way to help build protection. Getting </a:t>
            </a:r>
            <a:r>
              <a:rPr lang="en-US" u="none" dirty="0"/>
              <a:t>the virus that causes </a:t>
            </a:r>
            <a:r>
              <a:rPr lang="en-US" dirty="0"/>
              <a:t>COVID-19 may offer some natural protection, known as immunity. But experts don’t know how long this protection lasts, and the risk of severe illness and death from COVID-19 far outweighs any benefits of natural immunity. COVID-19 vaccination will help protect you.</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1715376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to be confused by all the information that is circulating, some of which may be conflicting. CDC has facts to counteract common myths on this page, such as:</a:t>
            </a:r>
          </a:p>
          <a:p>
            <a:endParaRPr lang="en-US" dirty="0">
              <a:cs typeface="Calibri"/>
            </a:endParaRPr>
          </a:p>
          <a:p>
            <a:pPr marL="171450" indent="-171450">
              <a:buFont typeface="Arial"/>
              <a:buChar char="•"/>
            </a:pPr>
            <a:r>
              <a:rPr lang="en-US" dirty="0"/>
              <a:t>COVID-19 vaccines will not give you COVID-19</a:t>
            </a:r>
            <a:endParaRPr lang="en-US" dirty="0">
              <a:cs typeface="Calibri"/>
            </a:endParaRPr>
          </a:p>
          <a:p>
            <a:pPr marL="171450" indent="-171450">
              <a:buFont typeface="Arial"/>
              <a:buChar char="•"/>
            </a:pPr>
            <a:r>
              <a:rPr lang="en-US" dirty="0"/>
              <a:t>People who have gotten sick with COVID-19 may still benefit from getting vaccinated</a:t>
            </a:r>
            <a:endParaRPr lang="en-US" dirty="0">
              <a:cs typeface="Calibri"/>
            </a:endParaRPr>
          </a:p>
          <a:p>
            <a:pPr marL="171450" indent="-171450">
              <a:buFont typeface="Arial"/>
              <a:buChar char="•"/>
            </a:pPr>
            <a:r>
              <a:rPr lang="en-US" dirty="0"/>
              <a:t>Getting vaccinated can help prevent getting sick with COVID-19</a:t>
            </a:r>
            <a:endParaRPr lang="en-US" dirty="0">
              <a:cs typeface="Calibri"/>
            </a:endParaRPr>
          </a:p>
          <a:p>
            <a:pPr marL="171450" indent="-171450">
              <a:buFont typeface="Arial"/>
              <a:buChar char="•"/>
            </a:pPr>
            <a:r>
              <a:rPr lang="en-US" dirty="0"/>
              <a:t>COVID-19 vaccines will not cause you to test positive on COVID-19 </a:t>
            </a:r>
            <a:r>
              <a:rPr lang="en-US" b="1" dirty="0"/>
              <a:t>viral </a:t>
            </a:r>
            <a:r>
              <a:rPr lang="en-US" dirty="0"/>
              <a:t>tests*</a:t>
            </a:r>
            <a:endParaRPr lang="en-US" dirty="0">
              <a:cs typeface="Calibri"/>
            </a:endParaRPr>
          </a:p>
          <a:p>
            <a:endParaRPr lang="en-US" dirty="0">
              <a:cs typeface="Calibri"/>
            </a:endParaRPr>
          </a:p>
          <a:p>
            <a:r>
              <a:rPr lang="en-US" dirty="0"/>
              <a:t>Please visit: https://www.cdc.gov/coronavirus/2019-ncov/vaccines/about-vaccines/vaccine-myths.html to read more about these vaccine myths and the facts about COVID-19 vaccine from CDC. </a:t>
            </a:r>
            <a:endParaRPr lang="en-US" b="1" dirty="0"/>
          </a:p>
          <a:p>
            <a:endParaRPr lang="en-US" dirty="0">
              <a:cs typeface="Calibri" panose="020F0502020204030204"/>
            </a:endParaRPr>
          </a:p>
          <a:p>
            <a:r>
              <a:rPr lang="en-US" dirty="0"/>
              <a:t>NOTE:  While COVID-19 vaccination will not cause a positive result on </a:t>
            </a:r>
            <a:r>
              <a:rPr lang="en-US" u="sng" dirty="0"/>
              <a:t>viral</a:t>
            </a:r>
            <a:r>
              <a:rPr lang="en-US" dirty="0"/>
              <a:t> tests, there is a possibility that it could cause a positive result on a </a:t>
            </a:r>
            <a:r>
              <a:rPr lang="en-US" u="sng" dirty="0"/>
              <a:t>serologic</a:t>
            </a:r>
            <a:r>
              <a:rPr lang="en-US" u="none" dirty="0"/>
              <a:t> (antibody)</a:t>
            </a:r>
            <a:r>
              <a:rPr lang="en-US" dirty="0"/>
              <a:t> test.</a:t>
            </a:r>
            <a:endParaRPr lang="en-US" dirty="0">
              <a:cs typeface="Calibri"/>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a:t>
            </a:fld>
            <a:endParaRPr lang="en-US" dirty="0"/>
          </a:p>
        </p:txBody>
      </p:sp>
    </p:spTree>
    <p:extLst>
      <p:ext uri="{BB962C8B-B14F-4D97-AF65-F5344CB8AC3E}">
        <p14:creationId xmlns:p14="http://schemas.microsoft.com/office/powerpoint/2010/main" val="1350820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defRPr/>
            </a:pPr>
            <a:r>
              <a:rPr lang="en-US" sz="1200" b="0" i="0" kern="1200" dirty="0">
                <a:solidFill>
                  <a:schemeClr val="tx1"/>
                </a:solidFill>
                <a:effectLst/>
                <a:latin typeface="+mn-lt"/>
                <a:ea typeface="+mn-ea"/>
                <a:cs typeface="+mn-cs"/>
              </a:rPr>
              <a:t>COVID-19 vaccines are being held to the same safety standards as other routine vaccines. </a:t>
            </a:r>
            <a:r>
              <a:rPr lang="en-US" dirty="0"/>
              <a:t>Several </a:t>
            </a:r>
            <a:r>
              <a:rPr lang="en-US" sz="1200" b="0" i="0" kern="1200" dirty="0">
                <a:solidFill>
                  <a:schemeClr val="tx1"/>
                </a:solidFill>
                <a:effectLst/>
                <a:latin typeface="+mn-lt"/>
                <a:ea typeface="+mn-ea"/>
                <a:cs typeface="+mn-cs"/>
              </a:rPr>
              <a:t>expert and independent groups evaluate the safety of vaccines being given to people in the United States.</a:t>
            </a:r>
            <a:r>
              <a:rPr lang="en-US" dirty="0"/>
              <a:t>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dirty="0"/>
              <a:t>Before ANY vaccines receive authorization or approval, the </a:t>
            </a:r>
            <a:r>
              <a:rPr lang="en-US" b="1" dirty="0"/>
              <a:t>Federal Drug Administration (FDA) </a:t>
            </a:r>
            <a:r>
              <a:rPr lang="en-US" dirty="0"/>
              <a:t>carefully reviews all the safety data from clinical trials. And t</a:t>
            </a:r>
            <a:r>
              <a:rPr lang="en-US" sz="1200" b="0" i="0" kern="1200" dirty="0">
                <a:solidFill>
                  <a:schemeClr val="tx1"/>
                </a:solidFill>
                <a:effectLst/>
                <a:latin typeface="+mn-lt"/>
                <a:ea typeface="+mn-ea"/>
                <a:cs typeface="+mn-cs"/>
              </a:rPr>
              <a:t>he </a:t>
            </a:r>
            <a:r>
              <a:rPr lang="en-US" sz="1200" b="1" i="0" kern="1200" dirty="0">
                <a:solidFill>
                  <a:schemeClr val="tx1"/>
                </a:solidFill>
                <a:effectLst/>
                <a:latin typeface="+mn-lt"/>
                <a:ea typeface="+mn-ea"/>
                <a:cs typeface="+mn-cs"/>
              </a:rPr>
              <a:t>Advisory Committee on Immunization Practices, or ACIP, </a:t>
            </a:r>
            <a:r>
              <a:rPr lang="en-US" sz="1200" b="0" i="0" kern="1200" dirty="0">
                <a:solidFill>
                  <a:schemeClr val="tx1"/>
                </a:solidFill>
                <a:effectLst/>
                <a:latin typeface="+mn-lt"/>
                <a:ea typeface="+mn-ea"/>
                <a:cs typeface="+mn-cs"/>
              </a:rPr>
              <a:t>which is an independent body of experts, reviews all safety data before recommending use. FDA and ACIP have </a:t>
            </a:r>
            <a:r>
              <a:rPr lang="en-US" dirty="0">
                <a:solidFill>
                  <a:srgbClr val="000000"/>
                </a:solidFill>
                <a:cs typeface="Calibri"/>
              </a:rPr>
              <a:t>qualified scientific and clinical experts with minimal conflicts of interest reviewing all of the data. </a:t>
            </a:r>
            <a:endParaRPr lang="en-US" sz="1200" b="0" i="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b="0" i="0" kern="1200" dirty="0">
              <a:solidFill>
                <a:schemeClr val="tx1"/>
              </a:solidFill>
              <a:effectLst/>
              <a:latin typeface="+mn-lt"/>
              <a:ea typeface="+mn-ea"/>
              <a:cs typeface="+mn-cs"/>
            </a:endParaRPr>
          </a:p>
          <a:p>
            <a:pPr>
              <a:defRPr/>
            </a:pPr>
            <a:r>
              <a:rPr lang="en-US" sz="1200" b="0" i="0" kern="1200" dirty="0">
                <a:solidFill>
                  <a:schemeClr val="tx1"/>
                </a:solidFill>
                <a:effectLst/>
                <a:latin typeface="+mn-lt"/>
                <a:ea typeface="+mn-ea"/>
                <a:cs typeface="+mn-cs"/>
              </a:rPr>
              <a:t>After </a:t>
            </a:r>
            <a:r>
              <a:rPr lang="en-US" dirty="0"/>
              <a:t>ANY vaccines</a:t>
            </a:r>
            <a:r>
              <a:rPr lang="en-US" sz="1200" b="0" i="0" kern="1200" dirty="0">
                <a:solidFill>
                  <a:schemeClr val="tx1"/>
                </a:solidFill>
                <a:effectLst/>
                <a:latin typeface="+mn-lt"/>
                <a:ea typeface="+mn-ea"/>
                <a:cs typeface="+mn-cs"/>
              </a:rPr>
              <a:t> are authorized and in use, both FDA and CDC continue to monitor </a:t>
            </a:r>
            <a:r>
              <a:rPr lang="en-US" sz="1200" i="0" kern="1200" dirty="0">
                <a:solidFill>
                  <a:schemeClr val="tx1"/>
                </a:solidFill>
                <a:effectLst/>
                <a:latin typeface="+mn-lt"/>
                <a:ea typeface="+mn-ea"/>
                <a:cs typeface="+mn-cs"/>
              </a:rPr>
              <a:t>their safety</a:t>
            </a:r>
            <a:r>
              <a:rPr lang="en-US" dirty="0"/>
              <a:t>. </a:t>
            </a:r>
            <a:endParaRPr lang="en-US" sz="1200" i="0" kern="1200" dirty="0">
              <a:solidFill>
                <a:schemeClr val="tx1"/>
              </a:solidFill>
              <a:effectLst/>
              <a:latin typeface="+mn-lt"/>
              <a:cs typeface="Calibri"/>
            </a:endParaRPr>
          </a:p>
          <a:p>
            <a:pPr>
              <a:defRPr/>
            </a:pPr>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i="0" kern="1200" dirty="0">
                <a:solidFill>
                  <a:schemeClr val="tx1"/>
                </a:solidFill>
                <a:effectLst/>
                <a:latin typeface="+mn-lt"/>
                <a:ea typeface="+mn-ea"/>
                <a:cs typeface="+mn-cs"/>
              </a:rPr>
              <a:t>Existing systems </a:t>
            </a:r>
            <a:r>
              <a:rPr lang="en-US" dirty="0"/>
              <a:t>can</a:t>
            </a:r>
            <a:r>
              <a:rPr lang="en-US" sz="1200" b="0" i="0" kern="1200" dirty="0">
                <a:solidFill>
                  <a:schemeClr val="tx1"/>
                </a:solidFill>
                <a:effectLst/>
                <a:latin typeface="+mn-lt"/>
                <a:ea typeface="+mn-ea"/>
                <a:cs typeface="+mn-cs"/>
              </a:rPr>
              <a:t> rapidly detect possible vaccine safety problems. These systems are being scaled up for COVID-19 vaccine introduction to fully meet the needs of the nation. Additional systems and data sources are also being developed to further enhance safety monitoring capabilities. </a:t>
            </a:r>
            <a:endParaRPr lang="en-US" sz="1200" b="0" i="0" kern="1200" dirty="0">
              <a:solidFill>
                <a:schemeClr val="tx1"/>
              </a:solidFill>
              <a:effectLst/>
              <a:latin typeface="+mn-lt"/>
              <a:cs typeface="Calibri"/>
            </a:endParaRPr>
          </a:p>
          <a:p>
            <a:pPr>
              <a:spcBef>
                <a:spcPct val="30000"/>
              </a:spcBef>
              <a:spcAft>
                <a:spcPct val="0"/>
              </a:spcAft>
              <a:defRPr/>
            </a:pPr>
            <a:endParaRPr lang="en-US" dirty="0">
              <a:cs typeface="Calibri"/>
            </a:endParaRPr>
          </a:p>
          <a:p>
            <a:pPr>
              <a:defRPr/>
            </a:pPr>
            <a:r>
              <a:rPr lang="en-US" dirty="0"/>
              <a:t>There are systems in place that allow CDC and FDA to watch for safety issues: </a:t>
            </a:r>
            <a:endParaRPr lang="en-US" dirty="0">
              <a:cs typeface="Calibri" panose="020F0502020204030204"/>
            </a:endParaRPr>
          </a:p>
          <a:p>
            <a:pPr marL="285750" indent="-285750">
              <a:buFont typeface="Symbol"/>
              <a:buChar char="•"/>
              <a:defRPr/>
            </a:pPr>
            <a:r>
              <a:rPr lang="en-US" b="1" dirty="0"/>
              <a:t>CDC: V-safe</a:t>
            </a:r>
            <a:r>
              <a:rPr lang="en-US" dirty="0"/>
              <a:t> — A new smartphone-based, after-vaccination health checker for people who receive COVID-19 vaccines. </a:t>
            </a:r>
            <a:r>
              <a:rPr lang="en-US" b="1" dirty="0"/>
              <a:t>V-safe</a:t>
            </a:r>
            <a:r>
              <a:rPr lang="en-US" dirty="0"/>
              <a:t> uses text messaging and web surveys from CDC to check in with vaccine recipients following COVID-19 vaccination. </a:t>
            </a:r>
            <a:r>
              <a:rPr lang="en-US" b="1" dirty="0"/>
              <a:t>V-safe</a:t>
            </a:r>
            <a:r>
              <a:rPr lang="en-US" dirty="0"/>
              <a:t> also provides second vaccine dose reminders if needed, and telephone follow up to anyone who reports medically significant (important) adverse events. </a:t>
            </a:r>
            <a:endParaRPr lang="en-US" dirty="0">
              <a:cs typeface="Calibri"/>
            </a:endParaRPr>
          </a:p>
          <a:p>
            <a:pPr marL="285750" indent="-285750">
              <a:buFont typeface="Symbol"/>
              <a:buChar char="•"/>
              <a:defRPr/>
            </a:pPr>
            <a:r>
              <a:rPr lang="en-US" b="1" dirty="0"/>
              <a:t>CDC and FDA</a:t>
            </a:r>
            <a:r>
              <a:rPr lang="en-US" dirty="0"/>
              <a:t>: </a:t>
            </a:r>
            <a:r>
              <a:rPr lang="en-US" b="1" dirty="0"/>
              <a:t>Vaccine Adverse Event Reporting System (VAERS)</a:t>
            </a:r>
            <a:r>
              <a:rPr lang="en-US" dirty="0"/>
              <a:t> — The national system that collects reports from healthcare professionals, vaccine manufacturers, and the public of adverse events that happen after vaccination; reports of adverse events that are unexpected, appear to happen more often than expected, or have unusual patterns are followed up with specific studies. </a:t>
            </a:r>
            <a:endParaRPr lang="en-US" dirty="0">
              <a:cs typeface="Calibri"/>
            </a:endParaRPr>
          </a:p>
          <a:p>
            <a:pPr lvl="1"/>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38CAEC-4554-485B-9189-C45C7447A40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833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COVID-19 vaccination will help keep you from getting COVID-19. Getting a COVID-19 vaccine will help create an immune response in your body against the virus without your having to experience illness. Based on what is known about vaccines for other diseases, experts believe that getting a COVID-19 vaccine may help keep you from getting seriously ill even if you do get COVID-19.</a:t>
            </a: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477524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Before vaccination, you should learn more about the different types of COVID-19 vaccines and how they work. We’ve provided some of this information in this presentation. </a:t>
            </a:r>
          </a:p>
          <a:p>
            <a:pPr lvl="0"/>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your vaccination appointment, you should receive a paper or electronic version of a fact sheet specific to the COVID-19 vaccine you are being offered that contains information to help you understand the risks and benefits of receiving that specific vaccine. After you are vaccinated, you should be given a vaccination record </a:t>
            </a:r>
            <a:r>
              <a:rPr lang="en-US" dirty="0"/>
              <a:t>card that</a:t>
            </a:r>
            <a:r>
              <a:rPr lang="en-US" sz="1200" kern="1200" dirty="0">
                <a:solidFill>
                  <a:schemeClr val="tx1"/>
                </a:solidFill>
                <a:effectLst/>
                <a:latin typeface="+mn-lt"/>
                <a:ea typeface="+mn-ea"/>
                <a:cs typeface="+mn-cs"/>
              </a:rPr>
              <a:t> tells you what COVID-19 vaccine you received, the date you received it, and where you received it.</a:t>
            </a:r>
            <a:endParaRPr lang="en-US" sz="1200" kern="1200" dirty="0">
              <a:solidFill>
                <a:schemeClr val="tx1"/>
              </a:solidFill>
              <a:effectLst/>
              <a:latin typeface="+mn-lt"/>
              <a:cs typeface="Calibri"/>
            </a:endParaRPr>
          </a:p>
          <a:p>
            <a:endParaRPr lang="en-US" sz="1200" kern="1200" dirty="0">
              <a:solidFill>
                <a:schemeClr val="tx1"/>
              </a:solidFill>
              <a:effectLst/>
              <a:latin typeface="+mn-lt"/>
              <a:ea typeface="+mn-ea"/>
              <a:cs typeface="+mn-cs"/>
            </a:endParaRPr>
          </a:p>
          <a:p>
            <a:pPr>
              <a:defRPr/>
            </a:pPr>
            <a:r>
              <a:rPr lang="en-US" sz="1200" kern="1200" dirty="0">
                <a:solidFill>
                  <a:schemeClr val="tx1"/>
                </a:solidFill>
                <a:effectLst/>
                <a:latin typeface="+mn-lt"/>
                <a:ea typeface="+mn-ea"/>
                <a:cs typeface="+mn-cs"/>
              </a:rPr>
              <a:t>Your provider may also give you information about how to enroll in </a:t>
            </a:r>
            <a:r>
              <a:rPr lang="en-US" sz="1200" b="1" kern="1200" dirty="0">
                <a:solidFill>
                  <a:schemeClr val="tx1"/>
                </a:solidFill>
                <a:effectLst/>
                <a:latin typeface="+mn-lt"/>
                <a:ea typeface="+mn-ea"/>
                <a:cs typeface="+mn-cs"/>
              </a:rPr>
              <a:t>v-safe</a:t>
            </a:r>
            <a:r>
              <a:rPr lang="en-US" dirty="0"/>
              <a:t>. </a:t>
            </a:r>
            <a:r>
              <a:rPr lang="en-US" b="1" dirty="0"/>
              <a:t>V-safe</a:t>
            </a:r>
            <a:r>
              <a:rPr lang="en-US" dirty="0"/>
              <a:t> is</a:t>
            </a:r>
            <a:r>
              <a:rPr lang="en-US" sz="1200" kern="1200" dirty="0">
                <a:solidFill>
                  <a:schemeClr val="tx1"/>
                </a:solidFill>
                <a:effectLst/>
                <a:latin typeface="+mn-lt"/>
                <a:ea typeface="+mn-ea"/>
                <a:cs typeface="+mn-cs"/>
              </a:rPr>
              <a:t> a free, smartphone-based tool that uses text messaging and web surveys to provide personalized health check-ins after you receive a COVID-19 vaccination. </a:t>
            </a:r>
            <a:r>
              <a:rPr lang="en-US" dirty="0"/>
              <a:t>This program will help CDC monitor safety of COVID-19 vaccines. Find more information at https://www.cdc.gov/coronavirus/2019-ncov/vaccines/safety/vsafe.html. </a:t>
            </a:r>
          </a:p>
          <a:p>
            <a:pPr>
              <a:defRPr/>
            </a:pPr>
            <a:endParaRPr lang="en-US" dirty="0"/>
          </a:p>
          <a:p>
            <a:pPr>
              <a:defRPr/>
            </a:pPr>
            <a:r>
              <a:rPr lang="en-US" sz="1200" kern="1200" dirty="0">
                <a:solidFill>
                  <a:schemeClr val="tx1"/>
                </a:solidFill>
                <a:effectLst/>
                <a:latin typeface="+mn-lt"/>
                <a:ea typeface="+mn-ea"/>
                <a:cs typeface="+mn-cs"/>
              </a:rPr>
              <a:t>Its important to continue using all the tools available to help stop this pandemic. Cover your mouth and nose with a mask when you are around others, stay at least 6 feet away from others, avoid crowds, and wash your hands often.</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329818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4.xml"/><Relationship Id="rId5" Type="http://schemas.openxmlformats.org/officeDocument/2006/relationships/image" Target="../media/image10.jpeg"/><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Master" Target="../slideMasters/slideMaster4.xml"/><Relationship Id="rId5" Type="http://schemas.openxmlformats.org/officeDocument/2006/relationships/image" Target="../media/image11.jpe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813044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765372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4A1FF-76B3-D04B-B57A-185CEAEA2D80}"/>
              </a:ext>
            </a:extLst>
          </p:cNvPr>
          <p:cNvSpPr>
            <a:spLocks noGrp="1"/>
          </p:cNvSpPr>
          <p:nvPr>
            <p:ph type="ctrTitle"/>
          </p:nvPr>
        </p:nvSpPr>
        <p:spPr>
          <a:xfrm>
            <a:off x="1143000" y="841375"/>
            <a:ext cx="6858000" cy="17907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D3CD15-524C-794F-829E-42467CC55997}"/>
              </a:ext>
            </a:extLst>
          </p:cNvPr>
          <p:cNvSpPr>
            <a:spLocks noGrp="1"/>
          </p:cNvSpPr>
          <p:nvPr>
            <p:ph type="subTitle" idx="1"/>
          </p:nvPr>
        </p:nvSpPr>
        <p:spPr>
          <a:xfrm>
            <a:off x="1143000" y="2701925"/>
            <a:ext cx="6858000" cy="124142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E102F3-5551-DC48-8BBC-73BBCFE5065D}"/>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5" name="Footer Placeholder 4">
            <a:extLst>
              <a:ext uri="{FF2B5EF4-FFF2-40B4-BE49-F238E27FC236}">
                <a16:creationId xmlns:a16="http://schemas.microsoft.com/office/drawing/2014/main" id="{2B1947AE-E870-C74E-B021-C2007AD4F35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943E84D-8E4D-2F4F-8DA9-0589C38FBDBD}"/>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86245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C4A8-40B5-C54B-94CC-5D90E430BF4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B9ACA79-2C29-7B41-9FDF-CF31F86924E8}"/>
              </a:ext>
            </a:extLst>
          </p:cNvPr>
          <p:cNvSpPr>
            <a:spLocks noGrp="1"/>
          </p:cNvSpPr>
          <p:nvPr>
            <p:ph idx="1"/>
          </p:nvPr>
        </p:nvSpPr>
        <p:spPr>
          <a:xfrm>
            <a:off x="628650" y="1370013"/>
            <a:ext cx="788670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B9076-740D-044E-A41A-EA5D6044AC2B}"/>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5" name="Footer Placeholder 4">
            <a:extLst>
              <a:ext uri="{FF2B5EF4-FFF2-40B4-BE49-F238E27FC236}">
                <a16:creationId xmlns:a16="http://schemas.microsoft.com/office/drawing/2014/main" id="{6FEF08CC-42D7-6141-A882-A25237C5BA76}"/>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75F34C-442E-C940-B17D-FF914548B694}"/>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996957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719FE-FDB8-D24B-BD69-A4A68204398D}"/>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5051D-96BB-1842-8C62-67F227050B50}"/>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1B2F8B-D667-A147-BDF5-EF469B9B4693}"/>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5" name="Footer Placeholder 4">
            <a:extLst>
              <a:ext uri="{FF2B5EF4-FFF2-40B4-BE49-F238E27FC236}">
                <a16:creationId xmlns:a16="http://schemas.microsoft.com/office/drawing/2014/main" id="{6B6B8C3D-C48A-4441-B4C3-0735A55F494E}"/>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9D2D865-E6D9-184B-A65A-D6220650B71C}"/>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3207636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6E725-A869-0149-BE43-8C37A6CA309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C928FC8-89BB-D840-A633-135810D0F489}"/>
              </a:ext>
            </a:extLst>
          </p:cNvPr>
          <p:cNvSpPr>
            <a:spLocks noGrp="1"/>
          </p:cNvSpPr>
          <p:nvPr>
            <p:ph sz="half" idx="1"/>
          </p:nvPr>
        </p:nvSpPr>
        <p:spPr>
          <a:xfrm>
            <a:off x="62865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7C3175-C2C3-7047-B209-88BC127372B0}"/>
              </a:ext>
            </a:extLst>
          </p:cNvPr>
          <p:cNvSpPr>
            <a:spLocks noGrp="1"/>
          </p:cNvSpPr>
          <p:nvPr>
            <p:ph sz="half" idx="2"/>
          </p:nvPr>
        </p:nvSpPr>
        <p:spPr>
          <a:xfrm>
            <a:off x="4648200" y="1370013"/>
            <a:ext cx="3867150" cy="32623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522B8A-1A67-2F4E-85DA-685677DB8100}"/>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6" name="Footer Placeholder 5">
            <a:extLst>
              <a:ext uri="{FF2B5EF4-FFF2-40B4-BE49-F238E27FC236}">
                <a16:creationId xmlns:a16="http://schemas.microsoft.com/office/drawing/2014/main" id="{EB35E762-6A9C-A441-ABB1-2C9468AF4D4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555B440-8BDA-D147-87D0-483CC49B9EA6}"/>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14775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6F4C3-67D3-4842-BBF4-D57B16AEBBB8}"/>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B2C37D8-4FAC-B047-B2E2-FE09AC06396A}"/>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6ED9E89-804D-4D40-AF84-A7AB33BC1DA3}"/>
              </a:ext>
            </a:extLst>
          </p:cNvPr>
          <p:cNvSpPr>
            <a:spLocks noGrp="1"/>
          </p:cNvSpPr>
          <p:nvPr>
            <p:ph sz="half" idx="2"/>
          </p:nvPr>
        </p:nvSpPr>
        <p:spPr>
          <a:xfrm>
            <a:off x="630238" y="1879600"/>
            <a:ext cx="3868737"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5F2AF1-A517-AC48-A785-68166805A555}"/>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E197D81-150E-BC40-BE90-FC14691798FE}"/>
              </a:ext>
            </a:extLst>
          </p:cNvPr>
          <p:cNvSpPr>
            <a:spLocks noGrp="1"/>
          </p:cNvSpPr>
          <p:nvPr>
            <p:ph sz="quarter" idx="4"/>
          </p:nvPr>
        </p:nvSpPr>
        <p:spPr>
          <a:xfrm>
            <a:off x="4629150" y="1879600"/>
            <a:ext cx="3887788" cy="27622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C010BF-FC83-384B-B8DF-428748CC3869}"/>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8" name="Footer Placeholder 7">
            <a:extLst>
              <a:ext uri="{FF2B5EF4-FFF2-40B4-BE49-F238E27FC236}">
                <a16:creationId xmlns:a16="http://schemas.microsoft.com/office/drawing/2014/main" id="{A7F9220F-6D19-7C4A-9DB9-5F6CC8D56B09}"/>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F7E107-9CBB-B34A-9B29-B548AA5CB94B}"/>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195774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83B-C2B2-7244-97D3-82E80DA864FC}"/>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35225B3-2C32-D949-80B7-C79F1E9B7482}"/>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4" name="Footer Placeholder 3">
            <a:extLst>
              <a:ext uri="{FF2B5EF4-FFF2-40B4-BE49-F238E27FC236}">
                <a16:creationId xmlns:a16="http://schemas.microsoft.com/office/drawing/2014/main" id="{266F6389-0507-284F-A679-7475A4537394}"/>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B7285AA-4A24-0442-A945-94D4F9A4149A}"/>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860595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F234D2-0D80-5D4C-9E10-3B3318446E88}"/>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3" name="Footer Placeholder 2">
            <a:extLst>
              <a:ext uri="{FF2B5EF4-FFF2-40B4-BE49-F238E27FC236}">
                <a16:creationId xmlns:a16="http://schemas.microsoft.com/office/drawing/2014/main" id="{BBC6635B-7217-D64F-A3A9-ADF46597E78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89B4EB9-67AA-E142-9861-9E7EB8DBB4DE}"/>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440146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11364-6368-614E-A766-6EF35EE28FF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9C71D3-5325-DF44-8031-00DE64B9215D}"/>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CCE4E-45AC-B742-B7B0-984881FA34F1}"/>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887D4AB-50E2-3940-9717-2FAA2DB4FB25}"/>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6" name="Footer Placeholder 5">
            <a:extLst>
              <a:ext uri="{FF2B5EF4-FFF2-40B4-BE49-F238E27FC236}">
                <a16:creationId xmlns:a16="http://schemas.microsoft.com/office/drawing/2014/main" id="{39D7F2EC-3B10-6644-AB60-B284F5BDC7C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90D028-31EC-8B45-8A76-2B57C0D468BE}"/>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3703990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39CD3-BB75-E146-B698-BB3B02FFF279}"/>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29E6DD-D5FE-B041-AD9D-ED3D70A4FC6A}"/>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9B28D-3BC6-C643-A831-A35C95FB35A3}"/>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4B41675-C9BA-8049-B82C-D37ECDD8A9C4}"/>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6" name="Footer Placeholder 5">
            <a:extLst>
              <a:ext uri="{FF2B5EF4-FFF2-40B4-BE49-F238E27FC236}">
                <a16:creationId xmlns:a16="http://schemas.microsoft.com/office/drawing/2014/main" id="{5AB2BD4D-108D-A548-80F7-07024361AFC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60810C0-1856-6642-9A55-351052DBBBA9}"/>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549461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a:spLocks noGrp="1"/>
          </p:cNvSpPr>
          <p:nvPr userDrawn="1">
            <p:ph type="title"/>
          </p:nvPr>
        </p:nvSpPr>
        <p:spPr>
          <a:xfrm>
            <a:off x="685801" y="9097"/>
            <a:ext cx="845820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5" name="Subtitle 2"/>
          <p:cNvSpPr>
            <a:spLocks noGrp="1"/>
          </p:cNvSpPr>
          <p:nvPr userDrawn="1">
            <p:ph type="subTitle" idx="1"/>
          </p:nvPr>
        </p:nvSpPr>
        <p:spPr>
          <a:xfrm>
            <a:off x="685801" y="1061976"/>
            <a:ext cx="7453858" cy="342900"/>
          </a:xfrm>
          <a:prstGeom prst="rect">
            <a:avLst/>
          </a:prstGeom>
        </p:spPr>
        <p:txBody>
          <a:bodyPr/>
          <a:lstStyle>
            <a:lvl1pPr marL="0" indent="0" algn="l">
              <a:buNone/>
              <a:defRPr sz="2000" b="1" baseline="0">
                <a:solidFill>
                  <a:schemeClr val="tx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a:p>
        </p:txBody>
      </p:sp>
      <p:sp>
        <p:nvSpPr>
          <p:cNvPr id="9" name="Text Placeholder 8"/>
          <p:cNvSpPr>
            <a:spLocks noGrp="1"/>
          </p:cNvSpPr>
          <p:nvPr userDrawn="1">
            <p:ph type="body" sz="quarter" idx="10"/>
          </p:nvPr>
        </p:nvSpPr>
        <p:spPr>
          <a:xfrm>
            <a:off x="685801" y="1890634"/>
            <a:ext cx="7393898" cy="779488"/>
          </a:xfrm>
          <a:prstGeom prst="rect">
            <a:avLst/>
          </a:prstGeom>
        </p:spPr>
        <p:txBody>
          <a:bodyPr/>
          <a:lstStyle>
            <a:lvl1pPr marL="0" indent="0" algn="l">
              <a:lnSpc>
                <a:spcPts val="2000"/>
              </a:lnSpc>
              <a:buNone/>
              <a:defRPr sz="1800" baseline="0">
                <a:solidFill>
                  <a:schemeClr val="tx2"/>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39" y="4280109"/>
            <a:ext cx="1254584" cy="719251"/>
          </a:xfrm>
          <a:prstGeom prst="rect">
            <a:avLst/>
          </a:prstGeom>
        </p:spPr>
      </p:pic>
      <p:grpSp>
        <p:nvGrpSpPr>
          <p:cNvPr id="21" name="Group 20">
            <a:extLst>
              <a:ext uri="{FF2B5EF4-FFF2-40B4-BE49-F238E27FC236}">
                <a16:creationId xmlns:a16="http://schemas.microsoft.com/office/drawing/2014/main" id="{CC3D0F8F-59A2-423C-A3F9-4CCC5E04EB88}"/>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D32F05D3-C03C-45E4-9FA9-D106B2E80059}"/>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486CBDE1-9FE4-4D39-8D29-C02C77614B0D}"/>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11031030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5FF2-5CDB-9448-9E16-8E5873EE0724}"/>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A14072A-43B3-9D46-8674-355666677E49}"/>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AA9666-DBC7-6F42-A4B4-A3EB69B2ED8E}"/>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5" name="Footer Placeholder 4">
            <a:extLst>
              <a:ext uri="{FF2B5EF4-FFF2-40B4-BE49-F238E27FC236}">
                <a16:creationId xmlns:a16="http://schemas.microsoft.com/office/drawing/2014/main" id="{3879EC66-2C9A-474F-9651-25B7BCF17BC3}"/>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0AE009A-2A5E-B74A-8EFA-58B019A0A8B9}"/>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269176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ECA15E-86C1-BB44-86D3-5E7A02778DBF}"/>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DC211A-0201-754A-AFBA-3DA22738E3AF}"/>
              </a:ext>
            </a:extLst>
          </p:cNvPr>
          <p:cNvSpPr>
            <a:spLocks noGrp="1"/>
          </p:cNvSpPr>
          <p:nvPr>
            <p:ph type="body" orient="vert" idx="1"/>
          </p:nvPr>
        </p:nvSpPr>
        <p:spPr>
          <a:xfrm>
            <a:off x="628650" y="274638"/>
            <a:ext cx="5762625" cy="4357687"/>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2A28-651C-584D-A05A-AD086974804A}"/>
              </a:ext>
            </a:extLst>
          </p:cNvPr>
          <p:cNvSpPr>
            <a:spLocks noGrp="1"/>
          </p:cNvSpPr>
          <p:nvPr>
            <p:ph type="dt" sz="half" idx="10"/>
          </p:nvPr>
        </p:nvSpPr>
        <p:spPr>
          <a:xfrm>
            <a:off x="628650" y="4767263"/>
            <a:ext cx="2057400" cy="274637"/>
          </a:xfrm>
          <a:prstGeom prst="rect">
            <a:avLst/>
          </a:prstGeom>
        </p:spPr>
        <p:txBody>
          <a:bodyPr/>
          <a:lstStyle/>
          <a:p>
            <a:fld id="{93D3E51C-22D8-7144-9A9C-DB61550D6058}" type="datetimeFigureOut">
              <a:rPr lang="en-US" smtClean="0"/>
              <a:t>1/25/2021</a:t>
            </a:fld>
            <a:endParaRPr lang="en-US"/>
          </a:p>
        </p:txBody>
      </p:sp>
      <p:sp>
        <p:nvSpPr>
          <p:cNvPr id="5" name="Footer Placeholder 4">
            <a:extLst>
              <a:ext uri="{FF2B5EF4-FFF2-40B4-BE49-F238E27FC236}">
                <a16:creationId xmlns:a16="http://schemas.microsoft.com/office/drawing/2014/main" id="{C8B7D191-C10E-D440-BA0D-DB98A68328A5}"/>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3D930C-B3D5-2645-9362-7CDA3CB63700}"/>
              </a:ext>
            </a:extLst>
          </p:cNvPr>
          <p:cNvSpPr>
            <a:spLocks noGrp="1"/>
          </p:cNvSpPr>
          <p:nvPr>
            <p:ph type="sldNum" sz="quarter" idx="12"/>
          </p:nvPr>
        </p:nvSpPr>
        <p:spPr>
          <a:xfrm>
            <a:off x="6457950" y="4767263"/>
            <a:ext cx="2057400" cy="274637"/>
          </a:xfrm>
          <a:prstGeom prst="rect">
            <a:avLst/>
          </a:prstGeom>
        </p:spPr>
        <p:txBody>
          <a:bodyPr/>
          <a:lstStyle/>
          <a:p>
            <a:fld id="{1D6AF07A-AC78-4248-848E-4346F6671C7B}" type="slidenum">
              <a:rPr lang="en-US" smtClean="0"/>
              <a:t>‹#›</a:t>
            </a:fld>
            <a:endParaRPr lang="en-US"/>
          </a:p>
        </p:txBody>
      </p:sp>
    </p:spTree>
    <p:extLst>
      <p:ext uri="{BB962C8B-B14F-4D97-AF65-F5344CB8AC3E}">
        <p14:creationId xmlns:p14="http://schemas.microsoft.com/office/powerpoint/2010/main" val="1478926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a:ext>
            </a:extLst>
          </a:blip>
          <a:srcRect l="7587" b="15918"/>
          <a:stretch/>
        </p:blipFill>
        <p:spPr>
          <a:xfrm>
            <a:off x="-7526" y="3"/>
            <a:ext cx="9159051" cy="738653"/>
          </a:xfrm>
          <a:prstGeom prst="rect">
            <a:avLst/>
          </a:prstGeom>
        </p:spPr>
      </p:pic>
      <p:sp>
        <p:nvSpPr>
          <p:cNvPr id="7" name="Title 1"/>
          <p:cNvSpPr>
            <a:spLocks noGrp="1"/>
          </p:cNvSpPr>
          <p:nvPr>
            <p:ph type="title"/>
          </p:nvPr>
        </p:nvSpPr>
        <p:spPr>
          <a:xfrm>
            <a:off x="457200" y="1026676"/>
            <a:ext cx="8229600" cy="866834"/>
          </a:xfrm>
          <a:prstGeom prst="rect">
            <a:avLst/>
          </a:prstGeom>
        </p:spPr>
        <p:txBody>
          <a:bodyPr/>
          <a:lstStyle>
            <a:lvl1pPr algn="l">
              <a:lnSpc>
                <a:spcPts val="1688"/>
              </a:lnSpc>
              <a:defRPr sz="2400" b="1" baseline="0">
                <a:solidFill>
                  <a:schemeClr val="accent5">
                    <a:lumMod val="50000"/>
                  </a:schemeClr>
                </a:solidFill>
                <a:effectLst/>
                <a:latin typeface="Calibri" pitchFamily="34" charset="0"/>
              </a:defRPr>
            </a:lvl1pPr>
          </a:lstStyle>
          <a:p>
            <a:endParaRPr lang="en-US"/>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1350" b="0" baseline="0">
                <a:solidFill>
                  <a:schemeClr val="accent5">
                    <a:lumMod val="50000"/>
                  </a:schemeClr>
                </a:solidFill>
                <a:effectLst/>
                <a:latin typeface="Calibri" pitchFamily="34" charset="0"/>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endParaRPr lang="en-US"/>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1125"/>
              </a:lnSpc>
              <a:buNone/>
              <a:defRPr sz="1050" baseline="0">
                <a:solidFill>
                  <a:schemeClr val="accent5">
                    <a:lumMod val="50000"/>
                  </a:schemeClr>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
        <p:nvSpPr>
          <p:cNvPr id="6" name="TextBox 5"/>
          <p:cNvSpPr txBox="1"/>
          <p:nvPr userDrawn="1"/>
        </p:nvSpPr>
        <p:spPr>
          <a:xfrm>
            <a:off x="457202" y="185241"/>
            <a:ext cx="6903076" cy="369332"/>
          </a:xfrm>
          <a:prstGeom prst="rect">
            <a:avLst/>
          </a:prstGeom>
          <a:noFill/>
        </p:spPr>
        <p:txBody>
          <a:bodyPr wrap="square" rtlCol="0">
            <a:spAutoFit/>
          </a:bodyPr>
          <a:lstStyle/>
          <a:p>
            <a:r>
              <a:rPr lang="en-US" b="1">
                <a:solidFill>
                  <a:schemeClr val="tx2">
                    <a:lumMod val="95000"/>
                  </a:schemeClr>
                </a:solidFill>
                <a:latin typeface="Calibri" panose="020F0502020204030204" pitchFamily="34" charset="0"/>
              </a:rPr>
              <a:t>Division of Healthcare Quality Promotion</a:t>
            </a:r>
          </a:p>
        </p:txBody>
      </p:sp>
      <p:sp>
        <p:nvSpPr>
          <p:cNvPr id="11"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1268825824"/>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ct val="100000"/>
              </a:lnSpc>
              <a:defRPr sz="2100" b="0" baseline="0">
                <a:solidFill>
                  <a:schemeClr val="accent5">
                    <a:lumMod val="50000"/>
                  </a:schemeClr>
                </a:solidFill>
                <a:effectLst/>
                <a:latin typeface="Calibri" pitchFamily="34" charset="0"/>
              </a:defRPr>
            </a:lvl1pPr>
          </a:lstStyle>
          <a:p>
            <a:r>
              <a:rPr lang="en-US"/>
              <a:t>Bottom band: NCEZID</a:t>
            </a:r>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5019311"/>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normAutofit/>
          </a:bodyPr>
          <a:lstStyle>
            <a:lvl1pPr marL="192881" indent="-192881">
              <a:buClr>
                <a:srgbClr val="E25423"/>
              </a:buClr>
              <a:buFont typeface="Wingdings" panose="05000000000000000000" pitchFamily="2" charset="2"/>
              <a:buChar char="§"/>
              <a:defRPr sz="1650">
                <a:solidFill>
                  <a:srgbClr val="000000"/>
                </a:solidFill>
              </a:defRPr>
            </a:lvl1pPr>
            <a:lvl2pPr>
              <a:buClr>
                <a:srgbClr val="8D8B00"/>
              </a:buClr>
              <a:defRPr sz="1500">
                <a:solidFill>
                  <a:srgbClr val="000000"/>
                </a:solidFill>
              </a:defRPr>
            </a:lvl2pPr>
            <a:lvl3pPr>
              <a:buClr>
                <a:srgbClr val="006A71"/>
              </a:buClr>
              <a:defRPr sz="1350">
                <a:solidFill>
                  <a:srgbClr val="000000"/>
                </a:solidFill>
              </a:defRPr>
            </a:lvl3pPr>
            <a:lvl4pPr>
              <a:defRPr sz="1125">
                <a:solidFill>
                  <a:srgbClr val="000000"/>
                </a:solidFill>
              </a:defRPr>
            </a:lvl4pPr>
            <a:lvl5pPr>
              <a:defRPr sz="1125">
                <a:solidFill>
                  <a:srgbClr val="000000"/>
                </a:solidFill>
              </a:defRPr>
            </a:lvl5p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270279439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Data Slide (empty)">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a:ext>
            </a:extLst>
          </a:blip>
          <a:srcRect t="88508"/>
          <a:stretch/>
        </p:blipFill>
        <p:spPr>
          <a:xfrm>
            <a:off x="0" y="5019311"/>
            <a:ext cx="9144000" cy="124190"/>
          </a:xfrm>
          <a:prstGeom prst="rect">
            <a:avLst/>
          </a:prstGeom>
        </p:spPr>
      </p:pic>
      <p:sp>
        <p:nvSpPr>
          <p:cNvPr id="8"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44006450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1688"/>
              </a:lnSpc>
              <a:defRPr sz="2100" b="0" baseline="0">
                <a:solidFill>
                  <a:schemeClr val="accent5">
                    <a:lumMod val="50000"/>
                  </a:schemeClr>
                </a:solidFill>
                <a:effectLst/>
                <a:latin typeface="Calibri" pitchFamily="34" charset="0"/>
              </a:defRPr>
            </a:lvl1pPr>
          </a:lstStyle>
          <a:p>
            <a:r>
              <a:rPr lang="en-US"/>
              <a:t>Title</a:t>
            </a:r>
          </a:p>
        </p:txBody>
      </p:sp>
      <p:sp>
        <p:nvSpPr>
          <p:cNvPr id="3" name="Content Placeholder 2"/>
          <p:cNvSpPr>
            <a:spLocks noGrp="1"/>
          </p:cNvSpPr>
          <p:nvPr>
            <p:ph idx="1"/>
          </p:nvPr>
        </p:nvSpPr>
        <p:spPr>
          <a:xfrm>
            <a:off x="457202" y="1200151"/>
            <a:ext cx="3879669" cy="3143250"/>
          </a:xfrm>
          <a:prstGeom prst="rect">
            <a:avLst/>
          </a:prstGeom>
        </p:spPr>
        <p:txBody>
          <a:bodyPr/>
          <a:lstStyle>
            <a:lvl1pPr marL="192881" indent="-192881">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910" indent="-160735">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3" y="1200151"/>
            <a:ext cx="3879669" cy="3143250"/>
          </a:xfrm>
          <a:prstGeom prst="rect">
            <a:avLst/>
          </a:prstGeom>
        </p:spPr>
        <p:txBody>
          <a:bodyPr/>
          <a:lstStyle>
            <a:lvl1pPr marL="192881" indent="-192881">
              <a:buClr>
                <a:srgbClr val="541900"/>
              </a:buClr>
              <a:buSzPct val="70000"/>
              <a:buFont typeface="Wingdings" panose="05000000000000000000" pitchFamily="2" charset="2"/>
              <a:buChar char="§"/>
              <a:defRPr sz="1350" b="1" baseline="0">
                <a:solidFill>
                  <a:srgbClr val="000000"/>
                </a:solidFill>
                <a:latin typeface="Calibri" pitchFamily="34" charset="0"/>
              </a:defRPr>
            </a:lvl1pPr>
            <a:lvl2pPr marL="417910" indent="-160735">
              <a:buClr>
                <a:srgbClr val="005984"/>
              </a:buClr>
              <a:buSzPct val="100000"/>
              <a:buFont typeface="Arial" panose="020B0604020202020204" pitchFamily="34" charset="0"/>
              <a:buChar char="•"/>
              <a:defRPr sz="1125">
                <a:solidFill>
                  <a:schemeClr val="accent4">
                    <a:lumMod val="75000"/>
                  </a:schemeClr>
                </a:solidFill>
              </a:defRPr>
            </a:lvl2pPr>
            <a:lvl3pPr>
              <a:buClrTx/>
              <a:buSzPct val="100000"/>
              <a:buFont typeface="Arial" pitchFamily="34" charset="0"/>
              <a:buChar char="•"/>
              <a:defRPr sz="1013">
                <a:solidFill>
                  <a:schemeClr val="accent4">
                    <a:lumMod val="75000"/>
                  </a:schemeClr>
                </a:solidFill>
              </a:defRPr>
            </a:lvl3pPr>
            <a:lvl4pPr>
              <a:buClr>
                <a:schemeClr val="bg1"/>
              </a:buClr>
              <a:buSzPct val="70000"/>
              <a:buFont typeface="Courier New" pitchFamily="49" charset="0"/>
              <a:buChar char="o"/>
              <a:defRPr sz="1013" baseline="0">
                <a:solidFill>
                  <a:schemeClr val="bg2"/>
                </a:solidFill>
              </a:defRPr>
            </a:lvl4pPr>
            <a:lvl5pPr>
              <a:buClr>
                <a:schemeClr val="bg1"/>
              </a:buClr>
              <a:buSzPct val="70000"/>
              <a:buFont typeface="Arial" pitchFamily="34" charset="0"/>
              <a:buChar char="•"/>
              <a:defRPr sz="1013">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b="-37405"/>
          <a:stretch/>
        </p:blipFill>
        <p:spPr>
          <a:xfrm>
            <a:off x="-1" y="5001839"/>
            <a:ext cx="9144001" cy="193183"/>
          </a:xfrm>
          <a:prstGeom prst="rect">
            <a:avLst/>
          </a:prstGeom>
        </p:spPr>
      </p:pic>
      <p:sp>
        <p:nvSpPr>
          <p:cNvPr id="6" name="Slide Number Placeholder 3"/>
          <p:cNvSpPr>
            <a:spLocks noGrp="1"/>
          </p:cNvSpPr>
          <p:nvPr>
            <p:ph type="sldNum" sz="quarter" idx="4"/>
          </p:nvPr>
        </p:nvSpPr>
        <p:spPr>
          <a:xfrm>
            <a:off x="49566" y="4648322"/>
            <a:ext cx="515435" cy="274637"/>
          </a:xfrm>
          <a:prstGeom prst="rect">
            <a:avLst/>
          </a:prstGeom>
        </p:spPr>
        <p:txBody>
          <a:bodyPr vert="horz" lIns="91440" tIns="45720" rIns="91440" bIns="45720" rtlCol="0" anchor="ctr"/>
          <a:lstStyle>
            <a:lvl1pPr algn="r">
              <a:defRPr sz="900">
                <a:solidFill>
                  <a:srgbClr val="000000"/>
                </a:solidFill>
                <a:latin typeface="Calibri" panose="020F0502020204030204" pitchFamily="34" charset="0"/>
              </a:defRPr>
            </a:lvl1pPr>
          </a:lstStyle>
          <a:p>
            <a:fld id="{87039C74-7B99-4349-9871-7F6A14735E42}" type="slidenum">
              <a:rPr lang="en-US" smtClean="0"/>
              <a:pPr/>
              <a:t>‹#›</a:t>
            </a:fld>
            <a:endParaRPr lang="en-US"/>
          </a:p>
        </p:txBody>
      </p:sp>
    </p:spTree>
    <p:extLst>
      <p:ext uri="{BB962C8B-B14F-4D97-AF65-F5344CB8AC3E}">
        <p14:creationId xmlns:p14="http://schemas.microsoft.com/office/powerpoint/2010/main" val="6788048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4" y="3350324"/>
            <a:ext cx="8294913" cy="871538"/>
          </a:xfrm>
          <a:prstGeom prst="rect">
            <a:avLst/>
          </a:prstGeom>
        </p:spPr>
        <p:txBody>
          <a:bodyPr anchor="b"/>
          <a:lstStyle>
            <a:lvl1pPr algn="l">
              <a:defRPr sz="2025" b="1" baseline="0">
                <a:solidFill>
                  <a:schemeClr val="bg2"/>
                </a:solidFill>
                <a:effectLst/>
                <a:latin typeface="Calibri" pitchFamily="34" charset="0"/>
              </a:defRPr>
            </a:lvl1pPr>
          </a:lstStyle>
          <a:p>
            <a:r>
              <a:rPr lang="en-US"/>
              <a:t>Click to edit Master title style</a:t>
            </a:r>
          </a:p>
        </p:txBody>
      </p:sp>
      <p:sp>
        <p:nvSpPr>
          <p:cNvPr id="5" name="Text Placeholder 2"/>
          <p:cNvSpPr>
            <a:spLocks noGrp="1"/>
          </p:cNvSpPr>
          <p:nvPr>
            <p:ph type="body" idx="1"/>
          </p:nvPr>
        </p:nvSpPr>
        <p:spPr>
          <a:xfrm>
            <a:off x="457201" y="4425697"/>
            <a:ext cx="7772400" cy="426244"/>
          </a:xfrm>
          <a:prstGeom prst="rect">
            <a:avLst/>
          </a:prstGeom>
        </p:spPr>
        <p:txBody>
          <a:bodyPr anchor="b"/>
          <a:lstStyle>
            <a:lvl1pPr marL="0" indent="0" algn="l">
              <a:lnSpc>
                <a:spcPts val="1238"/>
              </a:lnSpc>
              <a:buNone/>
              <a:defRPr sz="1125" baseline="0">
                <a:solidFill>
                  <a:schemeClr val="bg2"/>
                </a:solidFill>
                <a:latin typeface="Calibri" pitchFamily="34" charset="0"/>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Click to edit Master text styles</a:t>
            </a:r>
          </a:p>
        </p:txBody>
      </p:sp>
      <p:sp>
        <p:nvSpPr>
          <p:cNvPr id="6"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40946045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dirty="0"/>
          </a:p>
        </p:txBody>
      </p:sp>
    </p:spTree>
    <p:extLst>
      <p:ext uri="{BB962C8B-B14F-4D97-AF65-F5344CB8AC3E}">
        <p14:creationId xmlns:p14="http://schemas.microsoft.com/office/powerpoint/2010/main" val="62736598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81697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B0A619-F6AA-4053-9D4A-55C4BC7B0046}"/>
              </a:ext>
            </a:extLst>
          </p:cNvPr>
          <p:cNvSpPr/>
          <p:nvPr userDrawn="1"/>
        </p:nvSpPr>
        <p:spPr>
          <a:xfrm>
            <a:off x="0" y="0"/>
            <a:ext cx="9144000" cy="5143500"/>
          </a:xfrm>
          <a:prstGeom prst="rect">
            <a:avLst/>
          </a:prstGeom>
          <a:gradFill flip="none" rotWithShape="1">
            <a:gsLst>
              <a:gs pos="0">
                <a:srgbClr val="55BF8B"/>
              </a:gs>
              <a:gs pos="96000">
                <a:srgbClr val="145E71"/>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7" name="Picture 16" descr="Logos of the U.S. Department of Health and Human Services and Centers for Disease Control and Prevention" title="LOGO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280110"/>
            <a:ext cx="1254584" cy="719251"/>
          </a:xfrm>
          <a:prstGeom prst="rect">
            <a:avLst/>
          </a:prstGeom>
        </p:spPr>
      </p:pic>
      <p:sp>
        <p:nvSpPr>
          <p:cNvPr id="8" name="Title 1">
            <a:extLst>
              <a:ext uri="{FF2B5EF4-FFF2-40B4-BE49-F238E27FC236}">
                <a16:creationId xmlns:a16="http://schemas.microsoft.com/office/drawing/2014/main" id="{14DB9D2D-416A-4DC6-B12D-15B21B645DA0}"/>
              </a:ext>
            </a:extLst>
          </p:cNvPr>
          <p:cNvSpPr>
            <a:spLocks noGrp="1"/>
          </p:cNvSpPr>
          <p:nvPr>
            <p:ph type="title"/>
          </p:nvPr>
        </p:nvSpPr>
        <p:spPr>
          <a:xfrm>
            <a:off x="416562" y="9097"/>
            <a:ext cx="8727440" cy="866834"/>
          </a:xfrm>
          <a:prstGeom prst="rect">
            <a:avLst/>
          </a:prstGeom>
        </p:spPr>
        <p:txBody>
          <a:bodyPr anchor="ctr"/>
          <a:lstStyle>
            <a:lvl1pPr algn="l">
              <a:lnSpc>
                <a:spcPts val="3000"/>
              </a:lnSpc>
              <a:defRPr sz="2800" b="1" baseline="0">
                <a:solidFill>
                  <a:schemeClr val="tx2"/>
                </a:solidFill>
                <a:effectLst/>
                <a:latin typeface="Calibri" pitchFamily="34" charset="0"/>
              </a:defRPr>
            </a:lvl1pPr>
          </a:lstStyle>
          <a:p>
            <a:endParaRPr lang="en-US"/>
          </a:p>
        </p:txBody>
      </p:sp>
      <p:sp>
        <p:nvSpPr>
          <p:cNvPr id="12" name="Subtitle 2">
            <a:extLst>
              <a:ext uri="{FF2B5EF4-FFF2-40B4-BE49-F238E27FC236}">
                <a16:creationId xmlns:a16="http://schemas.microsoft.com/office/drawing/2014/main" id="{B4A9BDB5-96D7-4C02-B14C-AFF89B46288E}"/>
              </a:ext>
            </a:extLst>
          </p:cNvPr>
          <p:cNvSpPr>
            <a:spLocks noGrp="1"/>
          </p:cNvSpPr>
          <p:nvPr>
            <p:ph type="subTitle" idx="1"/>
          </p:nvPr>
        </p:nvSpPr>
        <p:spPr>
          <a:xfrm>
            <a:off x="416561" y="1026256"/>
            <a:ext cx="7723098" cy="342900"/>
          </a:xfrm>
          <a:prstGeom prst="rect">
            <a:avLst/>
          </a:prstGeom>
        </p:spPr>
        <p:txBody>
          <a:bodyPr/>
          <a:lstStyle>
            <a:lvl1pPr marL="0" indent="0" algn="l">
              <a:buNone/>
              <a:defRPr sz="2000" b="1" baseline="0">
                <a:solidFill>
                  <a:srgbClr val="2D2D2D"/>
                </a:solidFill>
                <a:effectLst/>
                <a:latin typeface="Calibri" pitchFamily="34" charset="0"/>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13" name="Text Placeholder 8">
            <a:extLst>
              <a:ext uri="{FF2B5EF4-FFF2-40B4-BE49-F238E27FC236}">
                <a16:creationId xmlns:a16="http://schemas.microsoft.com/office/drawing/2014/main" id="{AF5CDD32-E068-49A7-A450-6297A12228DE}"/>
              </a:ext>
            </a:extLst>
          </p:cNvPr>
          <p:cNvSpPr>
            <a:spLocks noGrp="1"/>
          </p:cNvSpPr>
          <p:nvPr>
            <p:ph type="body" sz="quarter" idx="10"/>
          </p:nvPr>
        </p:nvSpPr>
        <p:spPr>
          <a:xfrm>
            <a:off x="416562" y="1890635"/>
            <a:ext cx="7663138" cy="779488"/>
          </a:xfrm>
          <a:prstGeom prst="rect">
            <a:avLst/>
          </a:prstGeom>
        </p:spPr>
        <p:txBody>
          <a:bodyPr/>
          <a:lstStyle>
            <a:lvl1pPr marL="0" indent="0" algn="l">
              <a:lnSpc>
                <a:spcPts val="2000"/>
              </a:lnSpc>
              <a:buNone/>
              <a:defRPr sz="1800" baseline="0">
                <a:solidFill>
                  <a:srgbClr val="2D2D2D"/>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a:p>
        </p:txBody>
      </p:sp>
    </p:spTree>
    <p:extLst>
      <p:ext uri="{BB962C8B-B14F-4D97-AF65-F5344CB8AC3E}">
        <p14:creationId xmlns:p14="http://schemas.microsoft.com/office/powerpoint/2010/main" val="272742854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82852743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r>
              <a:rPr lang="en-US" dirty="0"/>
              <a:t>Heading</a:t>
            </a:r>
          </a:p>
        </p:txBody>
      </p:sp>
      <p:sp>
        <p:nvSpPr>
          <p:cNvPr id="5" name="Text Placeholder 7"/>
          <p:cNvSpPr>
            <a:spLocks noGrp="1"/>
          </p:cNvSpPr>
          <p:nvPr>
            <p:ph type="body" sz="quarter" idx="10"/>
          </p:nvPr>
        </p:nvSpPr>
        <p:spPr>
          <a:xfrm>
            <a:off x="457200" y="1158875"/>
            <a:ext cx="8229600" cy="3341688"/>
          </a:xfrm>
        </p:spPr>
        <p:txBody>
          <a:bodyPr/>
          <a:lstStyle>
            <a:lvl1pPr marL="230183" indent="-230183">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9984075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922613"/>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12" name="Picture 11" descr="Logos of the U.S. Department of Health and Human Services and Centers for Disease Control and Prevention" title="LOGOS">
            <a:extLst>
              <a:ext uri="{FF2B5EF4-FFF2-40B4-BE49-F238E27FC236}">
                <a16:creationId xmlns:a16="http://schemas.microsoft.com/office/drawing/2014/main" id="{26558C01-7207-4C37-892E-C5ECC80A8CA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3440" y="4501098"/>
            <a:ext cx="869114" cy="498262"/>
          </a:xfrm>
          <a:prstGeom prst="rect">
            <a:avLst/>
          </a:prstGeom>
        </p:spPr>
      </p:pic>
    </p:spTree>
    <p:extLst>
      <p:ext uri="{BB962C8B-B14F-4D97-AF65-F5344CB8AC3E}">
        <p14:creationId xmlns:p14="http://schemas.microsoft.com/office/powerpoint/2010/main" val="28801552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i="0" baseline="0">
                <a:solidFill>
                  <a:srgbClr val="006A71"/>
                </a:solidFill>
                <a:effectLst/>
                <a:latin typeface="Arial Black" panose="020B0604020202020204" pitchFamily="34" charset="0"/>
                <a:cs typeface="Arial Black" panose="020B0604020202020204" pitchFamily="34" charset="0"/>
              </a:defRPr>
            </a:lvl1pPr>
          </a:lstStyle>
          <a:p>
            <a:endParaRPr lang="en-US" dirty="0"/>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8445577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4" y="2441364"/>
            <a:ext cx="8294913" cy="871538"/>
          </a:xfrm>
          <a:prstGeom prst="rect">
            <a:avLst/>
          </a:prstGeom>
        </p:spPr>
        <p:txBody>
          <a:bodyPr anchor="b"/>
          <a:lstStyle>
            <a:lvl1pPr algn="l">
              <a:defRPr sz="3600" b="1" i="0" baseline="0">
                <a:solidFill>
                  <a:schemeClr val="bg2"/>
                </a:solidFill>
                <a:effectLst/>
                <a:latin typeface="Arial Black" panose="020B0604020202020204" pitchFamily="34" charset="0"/>
                <a:cs typeface="Arial Black" panose="020B0604020202020204" pitchFamily="34" charset="0"/>
              </a:defRPr>
            </a:lvl1pPr>
          </a:lstStyle>
          <a:p>
            <a:endParaRPr lang="en-US" dirty="0"/>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0" i="0" baseline="0">
                <a:solidFill>
                  <a:schemeClr val="bg2"/>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260721962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D1EDB832-85DB-47C2-990D-C76F1161C2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27069" y="506187"/>
            <a:ext cx="4484352" cy="4346372"/>
          </a:xfrm>
          <a:prstGeom prst="rect">
            <a:avLst/>
          </a:prstGeom>
        </p:spPr>
      </p:pic>
      <p:sp>
        <p:nvSpPr>
          <p:cNvPr id="2" name="Title 1"/>
          <p:cNvSpPr>
            <a:spLocks noGrp="1"/>
          </p:cNvSpPr>
          <p:nvPr>
            <p:ph type="title"/>
          </p:nvPr>
        </p:nvSpPr>
        <p:spPr>
          <a:xfrm>
            <a:off x="179614" y="2441364"/>
            <a:ext cx="8294913" cy="871538"/>
          </a:xfrm>
          <a:prstGeom prst="rect">
            <a:avLst/>
          </a:prstGeom>
        </p:spPr>
        <p:txBody>
          <a:bodyPr anchor="b"/>
          <a:lstStyle>
            <a:lvl1pPr algn="l">
              <a:defRPr sz="3600" b="1" i="0" baseline="0">
                <a:solidFill>
                  <a:schemeClr val="bg2"/>
                </a:solidFill>
                <a:effectLst/>
                <a:latin typeface="Arial Black" panose="020B0604020202020204" pitchFamily="34" charset="0"/>
                <a:cs typeface="Arial Black" panose="020B0604020202020204" pitchFamily="34" charset="0"/>
              </a:defRPr>
            </a:lvl1pPr>
          </a:lstStyle>
          <a:p>
            <a:endParaRPr lang="en-US" dirty="0"/>
          </a:p>
        </p:txBody>
      </p:sp>
      <p:sp>
        <p:nvSpPr>
          <p:cNvPr id="5" name="Text Placeholder 2"/>
          <p:cNvSpPr>
            <a:spLocks noGrp="1"/>
          </p:cNvSpPr>
          <p:nvPr>
            <p:ph type="body" idx="1"/>
          </p:nvPr>
        </p:nvSpPr>
        <p:spPr>
          <a:xfrm>
            <a:off x="179613" y="3516737"/>
            <a:ext cx="7772400" cy="426244"/>
          </a:xfrm>
          <a:prstGeom prst="rect">
            <a:avLst/>
          </a:prstGeom>
        </p:spPr>
        <p:txBody>
          <a:bodyPr anchor="b"/>
          <a:lstStyle>
            <a:lvl1pPr marL="0" indent="0" algn="l">
              <a:lnSpc>
                <a:spcPts val="2200"/>
              </a:lnSpc>
              <a:buNone/>
              <a:defRPr sz="2000" b="0" i="0" baseline="0">
                <a:solidFill>
                  <a:schemeClr val="bg2"/>
                </a:solidFill>
                <a:latin typeface="Arial" panose="020B0604020202020204" pitchFamily="34" charset="0"/>
                <a:cs typeface="Arial" panose="020B0604020202020204" pitchFamily="34" charset="0"/>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7230" y="4280110"/>
            <a:ext cx="1254584" cy="719251"/>
          </a:xfrm>
          <a:prstGeom prst="rect">
            <a:avLst/>
          </a:prstGeom>
        </p:spPr>
      </p:pic>
    </p:spTree>
    <p:extLst>
      <p:ext uri="{BB962C8B-B14F-4D97-AF65-F5344CB8AC3E}">
        <p14:creationId xmlns:p14="http://schemas.microsoft.com/office/powerpoint/2010/main" val="162284188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8" name="Picture 17">
            <a:extLst>
              <a:ext uri="{FF2B5EF4-FFF2-40B4-BE49-F238E27FC236}">
                <a16:creationId xmlns:a16="http://schemas.microsoft.com/office/drawing/2014/main" id="{708E3E0E-8007-4E08-9AE4-D29BCAE7C56D}"/>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20615" r="19754"/>
          <a:stretch/>
        </p:blipFill>
        <p:spPr>
          <a:xfrm>
            <a:off x="5334256" y="175642"/>
            <a:ext cx="3684774" cy="3475844"/>
          </a:xfrm>
          <a:prstGeom prst="rect">
            <a:avLst/>
          </a:prstGeom>
        </p:spPr>
      </p:pic>
    </p:spTree>
    <p:extLst>
      <p:ext uri="{BB962C8B-B14F-4D97-AF65-F5344CB8AC3E}">
        <p14:creationId xmlns:p14="http://schemas.microsoft.com/office/powerpoint/2010/main" val="345518086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LOSING">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1956" y="4251555"/>
            <a:ext cx="9144000" cy="883169"/>
          </a:xfrm>
          <a:prstGeom prst="rect">
            <a:avLst/>
          </a:prstGeom>
        </p:spPr>
      </p:pic>
      <p:sp>
        <p:nvSpPr>
          <p:cNvPr id="3" name="TextBox 2"/>
          <p:cNvSpPr txBox="1"/>
          <p:nvPr userDrawn="1"/>
        </p:nvSpPr>
        <p:spPr>
          <a:xfrm>
            <a:off x="127219" y="2746825"/>
            <a:ext cx="6639341" cy="1384995"/>
          </a:xfrm>
          <a:prstGeom prst="rect">
            <a:avLst/>
          </a:prstGeom>
          <a:noFill/>
        </p:spPr>
        <p:txBody>
          <a:bodyPr wrap="square" rtlCol="0">
            <a:spAutoFit/>
          </a:bodyPr>
          <a:lstStyle/>
          <a:p>
            <a:r>
              <a:rPr lang="en-US" sz="1200">
                <a:solidFill>
                  <a:srgbClr val="2D2D2D"/>
                </a:solidFill>
                <a:latin typeface="Calibri" panose="020F0502020204030204" pitchFamily="34" charset="0"/>
              </a:rPr>
              <a:t>For more information, contact CDC</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1-800-CDC-INFO (232-4636)</a:t>
            </a: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TTY:  1-888-232-6348    www.cdc.gov</a:t>
            </a: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br>
              <a:rPr lang="en-US" sz="1200">
                <a:solidFill>
                  <a:srgbClr val="2D2D2D"/>
                </a:solidFill>
                <a:latin typeface="Calibri" panose="020F0502020204030204" pitchFamily="34" charset="0"/>
              </a:rPr>
            </a:br>
            <a:r>
              <a:rPr lang="en-US" sz="1200">
                <a:solidFill>
                  <a:srgbClr val="2D2D2D"/>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pic>
        <p:nvPicPr>
          <p:cNvPr id="4" name="Picture 3" descr="Logos of the U.S. Department of Health and Human Services and the Centers for Disease Control and Prevention." title="Logo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4246855"/>
            <a:ext cx="9144000" cy="887868"/>
          </a:xfrm>
          <a:prstGeom prst="rect">
            <a:avLst/>
          </a:prstGeom>
        </p:spPr>
      </p:pic>
      <p:grpSp>
        <p:nvGrpSpPr>
          <p:cNvPr id="2" name="Group 1"/>
          <p:cNvGrpSpPr/>
          <p:nvPr userDrawn="1"/>
        </p:nvGrpSpPr>
        <p:grpSpPr>
          <a:xfrm>
            <a:off x="0" y="4246855"/>
            <a:ext cx="9144000" cy="887868"/>
            <a:chOff x="0" y="-11827"/>
            <a:chExt cx="9144000" cy="170018"/>
          </a:xfrm>
        </p:grpSpPr>
        <p:sp>
          <p:nvSpPr>
            <p:cNvPr id="6" name="bk object 25"/>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sz="1800"/>
            </a:p>
          </p:txBody>
        </p:sp>
        <p:sp>
          <p:nvSpPr>
            <p:cNvPr id="7" name="bk object 26"/>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sz="1800"/>
            </a:p>
          </p:txBody>
        </p:sp>
        <p:sp>
          <p:nvSpPr>
            <p:cNvPr id="8" name="bk object 27"/>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sz="1800"/>
            </a:p>
          </p:txBody>
        </p:sp>
        <p:sp>
          <p:nvSpPr>
            <p:cNvPr id="9" name="bk object 28"/>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sz="1800"/>
            </a:p>
          </p:txBody>
        </p:sp>
        <p:sp>
          <p:nvSpPr>
            <p:cNvPr id="10" name="bk object 29"/>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sz="1800"/>
            </a:p>
          </p:txBody>
        </p:sp>
        <p:sp>
          <p:nvSpPr>
            <p:cNvPr id="11" name="bk object 30"/>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sz="1800"/>
            </a:p>
          </p:txBody>
        </p:sp>
        <p:sp>
          <p:nvSpPr>
            <p:cNvPr id="12" name="bk object 31"/>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sz="1800"/>
            </a:p>
          </p:txBody>
        </p:sp>
        <p:sp>
          <p:nvSpPr>
            <p:cNvPr id="13" name="bk object 32"/>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sz="1800"/>
            </a:p>
          </p:txBody>
        </p:sp>
      </p:grpSp>
      <p:pic>
        <p:nvPicPr>
          <p:cNvPr id="16" name="Picture 15" descr="Logos of the U.S. Department of Health and Human Services and Centers for Disease Control and Prevention" title="LOGO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00327" y="4339941"/>
            <a:ext cx="1254584" cy="719251"/>
          </a:xfrm>
          <a:prstGeom prst="rect">
            <a:avLst/>
          </a:prstGeom>
        </p:spPr>
      </p:pic>
      <p:pic>
        <p:nvPicPr>
          <p:cNvPr id="17" name="Picture 16">
            <a:extLst>
              <a:ext uri="{FF2B5EF4-FFF2-40B4-BE49-F238E27FC236}">
                <a16:creationId xmlns:a16="http://schemas.microsoft.com/office/drawing/2014/main" id="{52A43ECC-BBFF-4967-9F45-5667FFC0EE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2543820"/>
          </a:xfrm>
          <a:prstGeom prst="rect">
            <a:avLst/>
          </a:prstGeom>
        </p:spPr>
      </p:pic>
    </p:spTree>
    <p:extLst>
      <p:ext uri="{BB962C8B-B14F-4D97-AF65-F5344CB8AC3E}">
        <p14:creationId xmlns:p14="http://schemas.microsoft.com/office/powerpoint/2010/main" val="53536993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ATA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userDrawn="1">
            <p:ph type="title" hasCustomPrompt="1"/>
          </p:nvPr>
        </p:nvSpPr>
        <p:spPr>
          <a:xfrm>
            <a:off x="457200" y="205979"/>
            <a:ext cx="8229600" cy="689591"/>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r>
              <a:rPr lang="en-US"/>
              <a:t>Heading</a:t>
            </a:r>
          </a:p>
        </p:txBody>
      </p:sp>
      <p:sp>
        <p:nvSpPr>
          <p:cNvPr id="5" name="Text Placeholder 7"/>
          <p:cNvSpPr>
            <a:spLocks noGrp="1"/>
          </p:cNvSpPr>
          <p:nvPr userDrawn="1">
            <p:ph type="body" sz="quarter" idx="10"/>
          </p:nvPr>
        </p:nvSpPr>
        <p:spPr>
          <a:xfrm>
            <a:off x="457200" y="1158875"/>
            <a:ext cx="8229600" cy="3341688"/>
          </a:xfrm>
        </p:spPr>
        <p:txBody>
          <a:bodyPr/>
          <a:lstStyle>
            <a:lvl1pPr marL="230188" indent="-230188">
              <a:buClr>
                <a:srgbClr val="005DAA"/>
              </a:buClr>
              <a:buFont typeface="Wingdings" panose="05000000000000000000" pitchFamily="2" charset="2"/>
              <a:buChar char="§"/>
              <a:defRPr sz="2000">
                <a:solidFill>
                  <a:srgbClr val="2D2D2D"/>
                </a:solidFill>
              </a:defRPr>
            </a:lvl1pPr>
            <a:lvl2pPr>
              <a:buClr>
                <a:srgbClr val="532E63"/>
              </a:buClr>
              <a:defRPr sz="2000">
                <a:solidFill>
                  <a:srgbClr val="2D2D2D"/>
                </a:solidFill>
              </a:defRPr>
            </a:lvl2pPr>
            <a:lvl3pPr>
              <a:buClr>
                <a:srgbClr val="9A3B26"/>
              </a:buClr>
              <a:defRPr sz="2000">
                <a:solidFill>
                  <a:srgbClr val="2D2D2D"/>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grpSp>
        <p:nvGrpSpPr>
          <p:cNvPr id="20" name="Group 19">
            <a:extLst>
              <a:ext uri="{FF2B5EF4-FFF2-40B4-BE49-F238E27FC236}">
                <a16:creationId xmlns:a16="http://schemas.microsoft.com/office/drawing/2014/main" id="{9256BCB5-3FA6-46A4-BD0C-A091D9F1922D}"/>
              </a:ext>
            </a:extLst>
          </p:cNvPr>
          <p:cNvGrpSpPr/>
          <p:nvPr userDrawn="1"/>
        </p:nvGrpSpPr>
        <p:grpSpPr>
          <a:xfrm>
            <a:off x="0" y="1"/>
            <a:ext cx="267157" cy="895570"/>
            <a:chOff x="2721769" y="2050256"/>
            <a:chExt cx="442912" cy="1469660"/>
          </a:xfrm>
        </p:grpSpPr>
        <p:sp>
          <p:nvSpPr>
            <p:cNvPr id="22" name="Rectangle 21">
              <a:extLst>
                <a:ext uri="{FF2B5EF4-FFF2-40B4-BE49-F238E27FC236}">
                  <a16:creationId xmlns:a16="http://schemas.microsoft.com/office/drawing/2014/main" id="{B5B91796-8B0E-4339-853E-86194B92F336}"/>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Rectangle 22">
              <a:extLst>
                <a:ext uri="{FF2B5EF4-FFF2-40B4-BE49-F238E27FC236}">
                  <a16:creationId xmlns:a16="http://schemas.microsoft.com/office/drawing/2014/main" id="{FB4E0A8E-0F30-4F8C-A535-BEEA20A4E70F}"/>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19990040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grpSp>
        <p:nvGrpSpPr>
          <p:cNvPr id="23" name="Group 22">
            <a:extLst>
              <a:ext uri="{FF2B5EF4-FFF2-40B4-BE49-F238E27FC236}">
                <a16:creationId xmlns:a16="http://schemas.microsoft.com/office/drawing/2014/main" id="{AF318103-E3F0-462E-A0BE-161EC7EA9C7C}"/>
              </a:ext>
            </a:extLst>
          </p:cNvPr>
          <p:cNvGrpSpPr/>
          <p:nvPr userDrawn="1"/>
        </p:nvGrpSpPr>
        <p:grpSpPr>
          <a:xfrm>
            <a:off x="0" y="1"/>
            <a:ext cx="267157" cy="895570"/>
            <a:chOff x="2721769" y="2050256"/>
            <a:chExt cx="442912" cy="1469660"/>
          </a:xfrm>
        </p:grpSpPr>
        <p:sp>
          <p:nvSpPr>
            <p:cNvPr id="24" name="Rectangle 23">
              <a:extLst>
                <a:ext uri="{FF2B5EF4-FFF2-40B4-BE49-F238E27FC236}">
                  <a16:creationId xmlns:a16="http://schemas.microsoft.com/office/drawing/2014/main" id="{6C2A256B-3279-4135-9C44-56940C3F4D28}"/>
                </a:ext>
              </a:extLst>
            </p:cNvPr>
            <p:cNvSpPr/>
            <p:nvPr userDrawn="1"/>
          </p:nvSpPr>
          <p:spPr>
            <a:xfrm>
              <a:off x="2721769" y="2050256"/>
              <a:ext cx="442912" cy="1335882"/>
            </a:xfrm>
            <a:prstGeom prst="rect">
              <a:avLst/>
            </a:prstGeom>
            <a:solidFill>
              <a:srgbClr val="2D2C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5" name="Rectangle 24">
              <a:extLst>
                <a:ext uri="{FF2B5EF4-FFF2-40B4-BE49-F238E27FC236}">
                  <a16:creationId xmlns:a16="http://schemas.microsoft.com/office/drawing/2014/main" id="{DD7CDBA5-E900-4510-9676-E670A0189CF4}"/>
                </a:ext>
              </a:extLst>
            </p:cNvPr>
            <p:cNvSpPr/>
            <p:nvPr userDrawn="1"/>
          </p:nvSpPr>
          <p:spPr>
            <a:xfrm>
              <a:off x="2721769" y="3386138"/>
              <a:ext cx="442912" cy="133778"/>
            </a:xfrm>
            <a:prstGeom prst="rect">
              <a:avLst/>
            </a:prstGeom>
            <a:solidFill>
              <a:srgbClr val="F0A8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spTree>
    <p:extLst>
      <p:ext uri="{BB962C8B-B14F-4D97-AF65-F5344CB8AC3E}">
        <p14:creationId xmlns:p14="http://schemas.microsoft.com/office/powerpoint/2010/main" val="292655104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ATA SLIDE 2 column">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A71"/>
                </a:solidFill>
                <a:effectLst/>
                <a:latin typeface="Calibri" pitchFamily="34" charset="0"/>
              </a:defRPr>
            </a:lvl1pPr>
          </a:lstStyle>
          <a:p>
            <a:endParaRPr lang="en-US"/>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Tree>
    <p:extLst>
      <p:ext uri="{BB962C8B-B14F-4D97-AF65-F5344CB8AC3E}">
        <p14:creationId xmlns:p14="http://schemas.microsoft.com/office/powerpoint/2010/main" val="18058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2982096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lor_background">
    <p:bg>
      <p:bgPr>
        <a:solidFill>
          <a:srgbClr val="006A7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613" y="2441363"/>
            <a:ext cx="8294913" cy="871538"/>
          </a:xfrm>
          <a:prstGeom prst="rect">
            <a:avLst/>
          </a:prstGeom>
        </p:spPr>
        <p:txBody>
          <a:bodyPr anchor="b"/>
          <a:lstStyle>
            <a:lvl1pPr algn="l">
              <a:defRPr sz="3600" b="1" baseline="0">
                <a:solidFill>
                  <a:schemeClr val="bg2"/>
                </a:solidFill>
                <a:effectLst/>
                <a:latin typeface="Calibri" pitchFamily="34" charset="0"/>
              </a:defRPr>
            </a:lvl1pPr>
          </a:lstStyle>
          <a:p>
            <a:endParaRPr lang="en-US"/>
          </a:p>
        </p:txBody>
      </p:sp>
      <p:sp>
        <p:nvSpPr>
          <p:cNvPr id="5" name="Text Placeholder 2"/>
          <p:cNvSpPr>
            <a:spLocks noGrp="1"/>
          </p:cNvSpPr>
          <p:nvPr>
            <p:ph type="body" idx="1"/>
          </p:nvPr>
        </p:nvSpPr>
        <p:spPr>
          <a:xfrm>
            <a:off x="179613" y="351673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endParaRPr lang="en-US" dirty="0"/>
          </a:p>
        </p:txBody>
      </p:sp>
      <p:pic>
        <p:nvPicPr>
          <p:cNvPr id="4" name="Picture 3" descr="Logos of the U.S. Department of Health and Human Services and Centers for Disease Control and Prevention" title="LOGOS">
            <a:extLst>
              <a:ext uri="{FF2B5EF4-FFF2-40B4-BE49-F238E27FC236}">
                <a16:creationId xmlns:a16="http://schemas.microsoft.com/office/drawing/2014/main" id="{1338F5EA-D0AF-428F-B372-DAC2A9B1C51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7229" y="4280109"/>
            <a:ext cx="1254584" cy="719251"/>
          </a:xfrm>
          <a:prstGeom prst="rect">
            <a:avLst/>
          </a:prstGeom>
        </p:spPr>
      </p:pic>
    </p:spTree>
    <p:extLst>
      <p:ext uri="{BB962C8B-B14F-4D97-AF65-F5344CB8AC3E}">
        <p14:creationId xmlns:p14="http://schemas.microsoft.com/office/powerpoint/2010/main" val="52700105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084295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4.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10" r:id="rId1"/>
    <p:sldLayoutId id="2147483824" r:id="rId2"/>
    <p:sldLayoutId id="2147483811" r:id="rId3"/>
    <p:sldLayoutId id="2147483827" r:id="rId4"/>
    <p:sldLayoutId id="2147483815" r:id="rId5"/>
    <p:sldLayoutId id="2147483828" r:id="rId6"/>
    <p:sldLayoutId id="2147483823" r:id="rId7"/>
    <p:sldLayoutId id="2147483826" r:id="rId8"/>
    <p:sldLayoutId id="2147483822" r:id="rId9"/>
    <p:sldLayoutId id="2147483825"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2D2D2D"/>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2584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4"/>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1"/>
          <p:cNvSpPr>
            <a:spLocks noGrp="1"/>
          </p:cNvSpPr>
          <p:nvPr>
            <p:ph type="sldNum" sz="quarter" idx="4"/>
          </p:nvPr>
        </p:nvSpPr>
        <p:spPr>
          <a:xfrm>
            <a:off x="38100" y="4743451"/>
            <a:ext cx="457200" cy="273844"/>
          </a:xfrm>
          <a:prstGeom prst="rect">
            <a:avLst/>
          </a:prstGeom>
        </p:spPr>
        <p:txBody>
          <a:bodyPr vert="horz" lIns="68580" tIns="34290" rIns="68580" bIns="34290" rtlCol="0" anchor="ctr"/>
          <a:lstStyle>
            <a:lvl1pPr algn="r">
              <a:defRPr sz="900">
                <a:solidFill>
                  <a:srgbClr val="000000"/>
                </a:solidFill>
              </a:defRPr>
            </a:lvl1pPr>
          </a:lstStyle>
          <a:p>
            <a:fld id="{5514BECF-3BA1-4B9E-AC27-82010EA438B2}" type="slidenum">
              <a:rPr lang="en-US" smtClean="0"/>
              <a:pPr/>
              <a:t>‹#›</a:t>
            </a:fld>
            <a:endParaRPr lang="en-US"/>
          </a:p>
        </p:txBody>
      </p:sp>
    </p:spTree>
    <p:extLst>
      <p:ext uri="{BB962C8B-B14F-4D97-AF65-F5344CB8AC3E}">
        <p14:creationId xmlns:p14="http://schemas.microsoft.com/office/powerpoint/2010/main" val="827321526"/>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Lst>
  <p:transition>
    <p:fade/>
  </p:transition>
  <p:hf hdr="0" ftr="0" dt="0"/>
  <p:txStyles>
    <p:titleStyle>
      <a:lvl1pPr algn="ctr" rtl="0" eaLnBrk="0" fontAlgn="base" hangingPunct="0">
        <a:spcBef>
          <a:spcPct val="0"/>
        </a:spcBef>
        <a:spcAft>
          <a:spcPct val="0"/>
        </a:spcAft>
        <a:defRPr sz="2475" kern="1200">
          <a:solidFill>
            <a:schemeClr val="tx1"/>
          </a:solidFill>
          <a:latin typeface="+mj-lt"/>
          <a:ea typeface="+mj-ea"/>
          <a:cs typeface="+mj-cs"/>
        </a:defRPr>
      </a:lvl1pPr>
      <a:lvl2pPr algn="ctr" rtl="0" eaLnBrk="0" fontAlgn="base" hangingPunct="0">
        <a:spcBef>
          <a:spcPct val="0"/>
        </a:spcBef>
        <a:spcAft>
          <a:spcPct val="0"/>
        </a:spcAft>
        <a:defRPr sz="2475">
          <a:solidFill>
            <a:schemeClr val="tx1"/>
          </a:solidFill>
          <a:latin typeface="Myriad Web Pro" panose="020B0503030403020204" pitchFamily="34" charset="0"/>
        </a:defRPr>
      </a:lvl2pPr>
      <a:lvl3pPr algn="ctr" rtl="0" eaLnBrk="0" fontAlgn="base" hangingPunct="0">
        <a:spcBef>
          <a:spcPct val="0"/>
        </a:spcBef>
        <a:spcAft>
          <a:spcPct val="0"/>
        </a:spcAft>
        <a:defRPr sz="2475">
          <a:solidFill>
            <a:schemeClr val="tx1"/>
          </a:solidFill>
          <a:latin typeface="Myriad Web Pro" panose="020B0503030403020204" pitchFamily="34" charset="0"/>
        </a:defRPr>
      </a:lvl3pPr>
      <a:lvl4pPr algn="ctr" rtl="0" eaLnBrk="0" fontAlgn="base" hangingPunct="0">
        <a:spcBef>
          <a:spcPct val="0"/>
        </a:spcBef>
        <a:spcAft>
          <a:spcPct val="0"/>
        </a:spcAft>
        <a:defRPr sz="2475">
          <a:solidFill>
            <a:schemeClr val="tx1"/>
          </a:solidFill>
          <a:latin typeface="Myriad Web Pro" panose="020B0503030403020204" pitchFamily="34" charset="0"/>
        </a:defRPr>
      </a:lvl4pPr>
      <a:lvl5pPr algn="ctr" rtl="0" eaLnBrk="0" fontAlgn="base" hangingPunct="0">
        <a:spcBef>
          <a:spcPct val="0"/>
        </a:spcBef>
        <a:spcAft>
          <a:spcPct val="0"/>
        </a:spcAft>
        <a:defRPr sz="2475">
          <a:solidFill>
            <a:schemeClr val="tx1"/>
          </a:solidFill>
          <a:latin typeface="Myriad Web Pro" panose="020B0503030403020204" pitchFamily="34" charset="0"/>
        </a:defRPr>
      </a:lvl5pPr>
      <a:lvl6pPr marL="257175" algn="ctr" rtl="0" fontAlgn="base">
        <a:spcBef>
          <a:spcPct val="0"/>
        </a:spcBef>
        <a:spcAft>
          <a:spcPct val="0"/>
        </a:spcAft>
        <a:defRPr sz="2475">
          <a:solidFill>
            <a:schemeClr val="tx1"/>
          </a:solidFill>
          <a:latin typeface="Myriad Web Pro" panose="020B0503030403020204" pitchFamily="34" charset="0"/>
        </a:defRPr>
      </a:lvl6pPr>
      <a:lvl7pPr marL="514350" algn="ctr" rtl="0" fontAlgn="base">
        <a:spcBef>
          <a:spcPct val="0"/>
        </a:spcBef>
        <a:spcAft>
          <a:spcPct val="0"/>
        </a:spcAft>
        <a:defRPr sz="2475">
          <a:solidFill>
            <a:schemeClr val="tx1"/>
          </a:solidFill>
          <a:latin typeface="Myriad Web Pro" panose="020B0503030403020204" pitchFamily="34" charset="0"/>
        </a:defRPr>
      </a:lvl7pPr>
      <a:lvl8pPr marL="771525" algn="ctr" rtl="0" fontAlgn="base">
        <a:spcBef>
          <a:spcPct val="0"/>
        </a:spcBef>
        <a:spcAft>
          <a:spcPct val="0"/>
        </a:spcAft>
        <a:defRPr sz="2475">
          <a:solidFill>
            <a:schemeClr val="tx1"/>
          </a:solidFill>
          <a:latin typeface="Myriad Web Pro" panose="020B0503030403020204" pitchFamily="34" charset="0"/>
        </a:defRPr>
      </a:lvl8pPr>
      <a:lvl9pPr marL="1028700" algn="ctr" rtl="0" fontAlgn="base">
        <a:spcBef>
          <a:spcPct val="0"/>
        </a:spcBef>
        <a:spcAft>
          <a:spcPct val="0"/>
        </a:spcAft>
        <a:defRPr sz="2475">
          <a:solidFill>
            <a:schemeClr val="tx1"/>
          </a:solidFill>
          <a:latin typeface="Myriad Web Pro" panose="020B0503030403020204" pitchFamily="34" charset="0"/>
        </a:defRPr>
      </a:lvl9pPr>
    </p:titleStyle>
    <p:bodyStyle>
      <a:lvl1pPr marL="192881" indent="-192881" algn="l" rtl="0" eaLnBrk="0" fontAlgn="base" hangingPunct="0">
        <a:spcBef>
          <a:spcPct val="20000"/>
        </a:spcBef>
        <a:spcAft>
          <a:spcPct val="0"/>
        </a:spcAft>
        <a:buClr>
          <a:srgbClr val="EC881D"/>
        </a:buClr>
        <a:buFont typeface="Wingdings" panose="05000000000000000000" pitchFamily="2" charset="2"/>
        <a:buChar char="§"/>
        <a:defRPr sz="1650" kern="1200">
          <a:solidFill>
            <a:srgbClr val="000000"/>
          </a:solidFill>
          <a:latin typeface="Calibri" panose="020F0502020204030204" pitchFamily="34" charset="0"/>
          <a:ea typeface="+mn-ea"/>
          <a:cs typeface="+mn-cs"/>
        </a:defRPr>
      </a:lvl1pPr>
      <a:lvl2pPr marL="417910" indent="-160735" algn="l" rtl="0" eaLnBrk="0" fontAlgn="base" hangingPunct="0">
        <a:spcBef>
          <a:spcPct val="20000"/>
        </a:spcBef>
        <a:spcAft>
          <a:spcPct val="0"/>
        </a:spcAft>
        <a:buClr>
          <a:schemeClr val="accent2">
            <a:lumMod val="75000"/>
          </a:schemeClr>
        </a:buClr>
        <a:buFont typeface="Arial" panose="020B0604020202020204" pitchFamily="34" charset="0"/>
        <a:buChar char="–"/>
        <a:defRPr sz="1500" kern="1200">
          <a:solidFill>
            <a:srgbClr val="000000"/>
          </a:solidFill>
          <a:latin typeface="Calibri" panose="020F0502020204030204" pitchFamily="34" charset="0"/>
          <a:ea typeface="+mn-ea"/>
          <a:cs typeface="+mn-cs"/>
        </a:defRPr>
      </a:lvl2pPr>
      <a:lvl3pPr marL="642938" indent="-128588" algn="l" rtl="0" eaLnBrk="0" fontAlgn="base" hangingPunct="0">
        <a:spcBef>
          <a:spcPct val="20000"/>
        </a:spcBef>
        <a:spcAft>
          <a:spcPct val="0"/>
        </a:spcAft>
        <a:buClr>
          <a:schemeClr val="accent5">
            <a:lumMod val="75000"/>
          </a:schemeClr>
        </a:buClr>
        <a:buFont typeface="Arial" panose="020B0604020202020204" pitchFamily="34" charset="0"/>
        <a:buChar char="•"/>
        <a:defRPr sz="1350" kern="1200">
          <a:solidFill>
            <a:srgbClr val="000000"/>
          </a:solidFill>
          <a:latin typeface="Calibri" panose="020F0502020204030204" pitchFamily="34" charset="0"/>
          <a:ea typeface="+mn-ea"/>
          <a:cs typeface="+mn-cs"/>
        </a:defRPr>
      </a:lvl3pPr>
      <a:lvl4pPr marL="900113" indent="-128588" algn="l" rtl="0" eaLnBrk="0" fontAlgn="base" hangingPunct="0">
        <a:spcBef>
          <a:spcPct val="20000"/>
        </a:spcBef>
        <a:spcAft>
          <a:spcPct val="0"/>
        </a:spcAft>
        <a:buClr>
          <a:schemeClr val="accent3">
            <a:lumMod val="75000"/>
          </a:schemeClr>
        </a:buClr>
        <a:buFont typeface="Arial" panose="020B0604020202020204" pitchFamily="34" charset="0"/>
        <a:buChar char="–"/>
        <a:defRPr sz="1125" kern="1200">
          <a:solidFill>
            <a:srgbClr val="000000"/>
          </a:solidFill>
          <a:latin typeface="Calibri" panose="020F0502020204030204" pitchFamily="34" charset="0"/>
          <a:ea typeface="+mn-ea"/>
          <a:cs typeface="+mn-cs"/>
        </a:defRPr>
      </a:lvl4pPr>
      <a:lvl5pPr marL="1157288" indent="-128588" algn="l" rtl="0" eaLnBrk="0" fontAlgn="base" hangingPunct="0">
        <a:spcBef>
          <a:spcPct val="20000"/>
        </a:spcBef>
        <a:spcAft>
          <a:spcPct val="0"/>
        </a:spcAft>
        <a:buClr>
          <a:srgbClr val="EC881D"/>
        </a:buClr>
        <a:buFont typeface="Arial" panose="020B0604020202020204" pitchFamily="34" charset="0"/>
        <a:buChar char="»"/>
        <a:defRPr sz="1125" kern="1200">
          <a:solidFill>
            <a:srgbClr val="000000"/>
          </a:solidFill>
          <a:latin typeface="Calibri" panose="020F0502020204030204" pitchFamily="34" charset="0"/>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00804236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p:titleStyle>
    <p:bodyStyle>
      <a:lvl1pPr marL="342892" indent="-342892"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hyperlink" Target="https://www.cdc.gov/vaccines/covid-19/index.html" TargetMode="External"/><Relationship Id="rId5" Type="http://schemas.openxmlformats.org/officeDocument/2006/relationships/hyperlink" Target="https://www.cdc.gov/coronavirus/2019-ncov/vaccines/index.html" TargetMode="Externa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www.cdc.gov/coronavirus/2019-ncov/hcp/testing-overview.html"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cdc.gov/coronavirus/2019-ncov/vaccines/about-vaccines/vaccine-myths.html"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s://vaers.hhs.gov/" TargetMode="External"/><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28.png"/><Relationship Id="rId11" Type="http://schemas.openxmlformats.org/officeDocument/2006/relationships/hyperlink" Target="https://www.cdc.gov/coronavirus/2019-ncov/vaccines/safety/vsafe.html" TargetMode="External"/><Relationship Id="rId5" Type="http://schemas.openxmlformats.org/officeDocument/2006/relationships/image" Target="../media/image27.png"/><Relationship Id="rId10" Type="http://schemas.openxmlformats.org/officeDocument/2006/relationships/image" Target="../media/image30.png"/><Relationship Id="rId4" Type="http://schemas.openxmlformats.org/officeDocument/2006/relationships/image" Target="../media/image26.emf"/><Relationship Id="rId9" Type="http://schemas.openxmlformats.org/officeDocument/2006/relationships/hyperlink" Target="https://vsafe.cdc.go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coronavirus/2019-ncov/vaccines/safety/vsafe.html" TargetMode="External"/><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28.png"/><Relationship Id="rId5" Type="http://schemas.openxmlformats.org/officeDocument/2006/relationships/image" Target="../media/image33.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0FA1103-73BE-FE46-B35E-FF55CB4239DB}"/>
              </a:ext>
            </a:extLst>
          </p:cNvPr>
          <p:cNvSpPr/>
          <p:nvPr/>
        </p:nvSpPr>
        <p:spPr>
          <a:xfrm>
            <a:off x="0" y="4794191"/>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554E9437-66FA-724E-AFE5-C2100DB0205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94"/>
          <a:stretch/>
        </p:blipFill>
        <p:spPr>
          <a:xfrm>
            <a:off x="205594" y="-1"/>
            <a:ext cx="8732812" cy="3747405"/>
          </a:xfrm>
          <a:prstGeom prst="rect">
            <a:avLst/>
          </a:prstGeom>
        </p:spPr>
      </p:pic>
      <p:pic>
        <p:nvPicPr>
          <p:cNvPr id="11" name="Picture 10">
            <a:extLst>
              <a:ext uri="{FF2B5EF4-FFF2-40B4-BE49-F238E27FC236}">
                <a16:creationId xmlns:a16="http://schemas.microsoft.com/office/drawing/2014/main" id="{3EB5DDE5-97FB-774E-9EDF-C241CE14E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922" y="3934214"/>
            <a:ext cx="1273324" cy="771003"/>
          </a:xfrm>
          <a:prstGeom prst="rect">
            <a:avLst/>
          </a:prstGeom>
        </p:spPr>
      </p:pic>
      <p:sp>
        <p:nvSpPr>
          <p:cNvPr id="24" name="Title 1">
            <a:extLst>
              <a:ext uri="{FF2B5EF4-FFF2-40B4-BE49-F238E27FC236}">
                <a16:creationId xmlns:a16="http://schemas.microsoft.com/office/drawing/2014/main" id="{15272C35-49E2-C94F-8AE8-0B29F61526D4}"/>
              </a:ext>
            </a:extLst>
          </p:cNvPr>
          <p:cNvSpPr txBox="1">
            <a:spLocks/>
          </p:cNvSpPr>
          <p:nvPr/>
        </p:nvSpPr>
        <p:spPr>
          <a:xfrm>
            <a:off x="393107" y="3473777"/>
            <a:ext cx="6041876" cy="536845"/>
          </a:xfrm>
          <a:prstGeom prst="rect">
            <a:avLst/>
          </a:prstGeom>
        </p:spPr>
        <p:txBody>
          <a:bodyPr lIns="0" rIns="0"/>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pPr algn="l"/>
            <a:r>
              <a:rPr lang="en-US" sz="2400" dirty="0">
                <a:solidFill>
                  <a:srgbClr val="2D2C2C"/>
                </a:solidFill>
                <a:latin typeface="Arial Black" panose="020B0604020202020204" pitchFamily="34" charset="0"/>
                <a:cs typeface="Arial Black" panose="020B0604020202020204" pitchFamily="34" charset="0"/>
              </a:rPr>
              <a:t>for Employers of Essential Workers</a:t>
            </a:r>
          </a:p>
        </p:txBody>
      </p:sp>
      <p:sp>
        <p:nvSpPr>
          <p:cNvPr id="25" name="Rectangle 24">
            <a:extLst>
              <a:ext uri="{FF2B5EF4-FFF2-40B4-BE49-F238E27FC236}">
                <a16:creationId xmlns:a16="http://schemas.microsoft.com/office/drawing/2014/main" id="{CD672EA4-48CB-C947-9D3D-11846A27BBBE}"/>
              </a:ext>
            </a:extLst>
          </p:cNvPr>
          <p:cNvSpPr/>
          <p:nvPr/>
        </p:nvSpPr>
        <p:spPr>
          <a:xfrm>
            <a:off x="0" y="2815234"/>
            <a:ext cx="2973936" cy="6054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COVID-19</a:t>
            </a:r>
            <a:endParaRPr lang="en-US" sz="4200" dirty="0">
              <a:solidFill>
                <a:srgbClr val="FFFFFF"/>
              </a:solidFill>
              <a:latin typeface="Arial Black" panose="020B0604020202020204" pitchFamily="34" charset="0"/>
              <a:cs typeface="Arial Black" panose="020B0604020202020204" pitchFamily="34" charset="0"/>
            </a:endParaRPr>
          </a:p>
        </p:txBody>
      </p:sp>
      <p:sp>
        <p:nvSpPr>
          <p:cNvPr id="26" name="Rectangle 25">
            <a:extLst>
              <a:ext uri="{FF2B5EF4-FFF2-40B4-BE49-F238E27FC236}">
                <a16:creationId xmlns:a16="http://schemas.microsoft.com/office/drawing/2014/main" id="{BDC4AD14-77D1-D54C-A7CD-A34644167EEF}"/>
              </a:ext>
            </a:extLst>
          </p:cNvPr>
          <p:cNvSpPr/>
          <p:nvPr/>
        </p:nvSpPr>
        <p:spPr>
          <a:xfrm>
            <a:off x="2973936" y="2815234"/>
            <a:ext cx="2516156" cy="605486"/>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Vaccine</a:t>
            </a:r>
            <a:endParaRPr lang="en-US" sz="4400" dirty="0">
              <a:solidFill>
                <a:srgbClr val="FFFFFF"/>
              </a:solidFill>
              <a:latin typeface="Arial Black" panose="020B0604020202020204" pitchFamily="34" charset="0"/>
              <a:cs typeface="Arial Black" panose="020B0604020202020204" pitchFamily="34" charset="0"/>
            </a:endParaRPr>
          </a:p>
        </p:txBody>
      </p:sp>
      <p:sp>
        <p:nvSpPr>
          <p:cNvPr id="44" name="Rectangle 43">
            <a:extLst>
              <a:ext uri="{FF2B5EF4-FFF2-40B4-BE49-F238E27FC236}">
                <a16:creationId xmlns:a16="http://schemas.microsoft.com/office/drawing/2014/main" id="{DD7F3116-CD72-B642-A2BD-F7B56238F2D2}"/>
              </a:ext>
            </a:extLst>
          </p:cNvPr>
          <p:cNvSpPr/>
          <p:nvPr/>
        </p:nvSpPr>
        <p:spPr>
          <a:xfrm>
            <a:off x="5490092" y="2815234"/>
            <a:ext cx="3653908" cy="6054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FFFF"/>
                </a:solidFill>
                <a:latin typeface="Arial Black" panose="020B0604020202020204" pitchFamily="34" charset="0"/>
                <a:cs typeface="Arial Black" panose="020B0604020202020204" pitchFamily="34" charset="0"/>
              </a:rPr>
              <a:t>Information</a:t>
            </a:r>
          </a:p>
        </p:txBody>
      </p:sp>
      <p:sp>
        <p:nvSpPr>
          <p:cNvPr id="42" name="Rectangle 41">
            <a:extLst>
              <a:ext uri="{FF2B5EF4-FFF2-40B4-BE49-F238E27FC236}">
                <a16:creationId xmlns:a16="http://schemas.microsoft.com/office/drawing/2014/main" id="{3BDD0924-E3A5-C842-ABB6-E93DFE924F24}"/>
              </a:ext>
            </a:extLst>
          </p:cNvPr>
          <p:cNvSpPr/>
          <p:nvPr/>
        </p:nvSpPr>
        <p:spPr>
          <a:xfrm>
            <a:off x="393107" y="4852768"/>
            <a:ext cx="8750894" cy="215444"/>
          </a:xfrm>
          <a:prstGeom prst="rect">
            <a:avLst/>
          </a:prstGeom>
          <a:solidFill>
            <a:srgbClr val="F7931F"/>
          </a:solidFill>
        </p:spPr>
        <p:txBody>
          <a:bodyPr wrap="square" lIns="0" tIns="0" rIns="0" bIns="0" anchor="t">
            <a:spAutoFit/>
          </a:bodyPr>
          <a:lstStyle/>
          <a:p>
            <a:pPr>
              <a:spcAft>
                <a:spcPts val="0"/>
              </a:spcAft>
            </a:pPr>
            <a:r>
              <a:rPr lang="en-US" sz="1100" b="1" dirty="0">
                <a:solidFill>
                  <a:srgbClr val="FFFFFF"/>
                </a:solidFill>
                <a:latin typeface="Arial" panose="020B0604020202020204" pitchFamily="34" charset="0"/>
                <a:cs typeface="Arial" panose="020B0604020202020204" pitchFamily="34" charset="0"/>
              </a:rPr>
              <a:t>FOR MORE INFORMATION: </a:t>
            </a:r>
            <a:r>
              <a:rPr lang="en-US" sz="1400" b="1" dirty="0">
                <a:solidFill>
                  <a:srgbClr val="FFFFFF"/>
                </a:solidFill>
                <a:latin typeface="Arial" panose="020B0604020202020204" pitchFamily="34" charset="0"/>
                <a:cs typeface="Arial" panose="020B0604020202020204" pitchFamily="34" charset="0"/>
              </a:rPr>
              <a:t>cdc.gov/COVID19</a:t>
            </a:r>
          </a:p>
        </p:txBody>
      </p:sp>
      <p:sp>
        <p:nvSpPr>
          <p:cNvPr id="12" name="Rectangle 11">
            <a:extLst>
              <a:ext uri="{FF2B5EF4-FFF2-40B4-BE49-F238E27FC236}">
                <a16:creationId xmlns:a16="http://schemas.microsoft.com/office/drawing/2014/main" id="{4C9FF55A-932F-4C0B-8BD0-CF0B04E7C9D8}"/>
              </a:ext>
            </a:extLst>
          </p:cNvPr>
          <p:cNvSpPr/>
          <p:nvPr/>
        </p:nvSpPr>
        <p:spPr>
          <a:xfrm>
            <a:off x="1842874" y="4371209"/>
            <a:ext cx="3836931" cy="169277"/>
          </a:xfrm>
          <a:prstGeom prst="rect">
            <a:avLst/>
          </a:prstGeom>
        </p:spPr>
        <p:txBody>
          <a:bodyPr wrap="square" lIns="0" tIns="0" rIns="0" bIns="0" anchor="t">
            <a:spAutoFit/>
          </a:bodyPr>
          <a:lstStyle/>
          <a:p>
            <a:r>
              <a:rPr lang="en-US" sz="1100" b="1" dirty="0">
                <a:solidFill>
                  <a:srgbClr val="2D2C2C"/>
                </a:solidFill>
                <a:latin typeface="Arial" panose="020B0604020202020204" pitchFamily="34" charset="0"/>
                <a:cs typeface="Arial" panose="020B0604020202020204" pitchFamily="34" charset="0"/>
              </a:rPr>
              <a:t>JANUARY 2021</a:t>
            </a:r>
            <a:endParaRPr lang="en-US" sz="1200" b="1" dirty="0">
              <a:solidFill>
                <a:srgbClr val="2D2C2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4234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D566AE-C5C3-4B74-A539-F7AFABD3E245}"/>
              </a:ext>
            </a:extLst>
          </p:cNvPr>
          <p:cNvSpPr>
            <a:spLocks noGrp="1"/>
          </p:cNvSpPr>
          <p:nvPr>
            <p:ph type="body" sz="quarter" idx="4294967295"/>
          </p:nvPr>
        </p:nvSpPr>
        <p:spPr>
          <a:xfrm>
            <a:off x="457199" y="1504293"/>
            <a:ext cx="5065487" cy="3341688"/>
          </a:xfrm>
        </p:spPr>
        <p:txBody>
          <a:bodyPr/>
          <a:lstStyle/>
          <a:p>
            <a:pPr>
              <a:spcBef>
                <a:spcPts val="1000"/>
              </a:spcBef>
              <a:buClr>
                <a:srgbClr val="3A7AB6"/>
              </a:buClr>
              <a:buFont typeface="Wingdings" pitchFamily="2" charset="2"/>
              <a:buChar char="§"/>
            </a:pPr>
            <a:r>
              <a:rPr lang="en-US" sz="1600" dirty="0"/>
              <a:t>While COVID-19 mRNA vaccines appear to be highly effective, additional preventive tools remain important to limit the spread of COVID-19.</a:t>
            </a:r>
          </a:p>
          <a:p>
            <a:pPr>
              <a:spcBef>
                <a:spcPts val="1000"/>
              </a:spcBef>
              <a:buClr>
                <a:srgbClr val="3A7AB6"/>
              </a:buClr>
              <a:buFont typeface="Wingdings" pitchFamily="2" charset="2"/>
              <a:buChar char="§"/>
            </a:pPr>
            <a:r>
              <a:rPr lang="en-US" sz="1600" dirty="0"/>
              <a:t>The combination of getting vaccinated and following CDC recommendations to protect yourself and others offers the best protection from COVID-19.</a:t>
            </a:r>
          </a:p>
          <a:p>
            <a:pPr marL="742315" lvl="1" indent="-285115">
              <a:spcBef>
                <a:spcPts val="600"/>
              </a:spcBef>
              <a:buClr>
                <a:srgbClr val="1D624D"/>
              </a:buClr>
            </a:pPr>
            <a:r>
              <a:rPr lang="en-US" sz="1400" dirty="0"/>
              <a:t>Cover your nose and mouth with a mask.</a:t>
            </a:r>
          </a:p>
          <a:p>
            <a:pPr marL="742315" lvl="1" indent="-285115">
              <a:spcBef>
                <a:spcPts val="600"/>
              </a:spcBef>
              <a:buClr>
                <a:srgbClr val="1D624D"/>
              </a:buClr>
            </a:pPr>
            <a:r>
              <a:rPr lang="en-US" sz="1400" dirty="0"/>
              <a:t>Stay at least 6 feet from people who don’t live with you.</a:t>
            </a:r>
          </a:p>
          <a:p>
            <a:pPr marL="742315" lvl="1" indent="-285115">
              <a:spcBef>
                <a:spcPts val="600"/>
              </a:spcBef>
              <a:buClr>
                <a:srgbClr val="1D624D"/>
              </a:buClr>
            </a:pPr>
            <a:r>
              <a:rPr lang="en-US" sz="1400" dirty="0"/>
              <a:t>Avoid crowds and poorly ventilated indoor spaces.</a:t>
            </a:r>
          </a:p>
          <a:p>
            <a:pPr marL="742315" lvl="1" indent="-285115">
              <a:spcBef>
                <a:spcPts val="600"/>
              </a:spcBef>
              <a:buClr>
                <a:srgbClr val="1D624D"/>
              </a:buClr>
            </a:pPr>
            <a:r>
              <a:rPr lang="en-US" sz="1400" dirty="0"/>
              <a:t>Wash your hands.</a:t>
            </a:r>
          </a:p>
        </p:txBody>
      </p:sp>
      <p:pic>
        <p:nvPicPr>
          <p:cNvPr id="5" name="Picture 4" descr="Person with a mask who recently received a vaccine">
            <a:extLst>
              <a:ext uri="{FF2B5EF4-FFF2-40B4-BE49-F238E27FC236}">
                <a16:creationId xmlns:a16="http://schemas.microsoft.com/office/drawing/2014/main" id="{ED4E284F-981F-4057-A359-F51B3D4EE7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886" t="1426" r="33005" b="1100"/>
          <a:stretch/>
        </p:blipFill>
        <p:spPr>
          <a:xfrm>
            <a:off x="6233886" y="291376"/>
            <a:ext cx="2928877" cy="4859381"/>
          </a:xfrm>
          <a:prstGeom prst="rect">
            <a:avLst/>
          </a:prstGeom>
        </p:spPr>
      </p:pic>
      <p:sp>
        <p:nvSpPr>
          <p:cNvPr id="6" name="Rectangle 5">
            <a:extLst>
              <a:ext uri="{FF2B5EF4-FFF2-40B4-BE49-F238E27FC236}">
                <a16:creationId xmlns:a16="http://schemas.microsoft.com/office/drawing/2014/main" id="{C6E4389E-C686-1746-B11E-0907F7FB86F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F3F4885-F167-9C42-9E33-30ADE06E9BB7}"/>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ADA5345E-E011-EE4C-8CC5-C3C32D19D535}"/>
              </a:ext>
            </a:extLst>
          </p:cNvPr>
          <p:cNvSpPr txBox="1">
            <a:spLocks/>
          </p:cNvSpPr>
          <p:nvPr/>
        </p:nvSpPr>
        <p:spPr>
          <a:xfrm>
            <a:off x="457200" y="548640"/>
            <a:ext cx="5972629"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Vaccination is one measure to help stop the pandemic</a:t>
            </a:r>
          </a:p>
        </p:txBody>
      </p:sp>
    </p:spTree>
    <p:extLst>
      <p:ext uri="{BB962C8B-B14F-4D97-AF65-F5344CB8AC3E}">
        <p14:creationId xmlns:p14="http://schemas.microsoft.com/office/powerpoint/2010/main" val="317338194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0BD5345-CC80-45FB-9070-7D6D099801A3}"/>
              </a:ext>
            </a:extLst>
          </p:cNvPr>
          <p:cNvSpPr>
            <a:spLocks noGrp="1"/>
          </p:cNvSpPr>
          <p:nvPr>
            <p:ph type="body" sz="quarter" idx="4294967295"/>
          </p:nvPr>
        </p:nvSpPr>
        <p:spPr>
          <a:xfrm>
            <a:off x="457200" y="1937866"/>
            <a:ext cx="6030686" cy="2234031"/>
          </a:xfrm>
        </p:spPr>
        <p:txBody>
          <a:bodyPr/>
          <a:lstStyle/>
          <a:p>
            <a:pPr>
              <a:spcBef>
                <a:spcPts val="1000"/>
              </a:spcBef>
              <a:buClr>
                <a:srgbClr val="3A7AB6"/>
              </a:buClr>
              <a:buFont typeface="Wingdings" pitchFamily="2" charset="2"/>
              <a:buChar char="§"/>
            </a:pPr>
            <a:r>
              <a:rPr lang="en-US" sz="1600" dirty="0"/>
              <a:t>Choose to get vaccinated when it is offered.</a:t>
            </a:r>
          </a:p>
          <a:p>
            <a:pPr>
              <a:spcBef>
                <a:spcPts val="1000"/>
              </a:spcBef>
              <a:buClr>
                <a:srgbClr val="3A7AB6"/>
              </a:buClr>
              <a:buFont typeface="Wingdings" pitchFamily="2" charset="2"/>
              <a:buChar char="§"/>
            </a:pPr>
            <a:r>
              <a:rPr lang="en-US" sz="1600" dirty="0"/>
              <a:t>Participate in </a:t>
            </a:r>
            <a:r>
              <a:rPr lang="en-US" sz="1600" b="1" dirty="0">
                <a:solidFill>
                  <a:srgbClr val="3A7AB6"/>
                </a:solidFill>
              </a:rPr>
              <a:t>v-safe</a:t>
            </a:r>
            <a:r>
              <a:rPr lang="en-US" sz="1600" dirty="0"/>
              <a:t> and help CDC monitor for any health effects after vaccination.</a:t>
            </a:r>
          </a:p>
          <a:p>
            <a:pPr>
              <a:spcBef>
                <a:spcPts val="1000"/>
              </a:spcBef>
              <a:buClr>
                <a:srgbClr val="3A7AB6"/>
              </a:buClr>
              <a:buFont typeface="Wingdings" pitchFamily="2" charset="2"/>
              <a:buChar char="§"/>
            </a:pPr>
            <a:r>
              <a:rPr lang="en-US" sz="1600" dirty="0"/>
              <a:t>Share your experience with coworkers, friends, and family. </a:t>
            </a:r>
          </a:p>
          <a:p>
            <a:pPr>
              <a:spcBef>
                <a:spcPts val="1000"/>
              </a:spcBef>
              <a:buClr>
                <a:srgbClr val="3A7AB6"/>
              </a:buClr>
              <a:buFont typeface="Wingdings" pitchFamily="2" charset="2"/>
              <a:buChar char="§"/>
            </a:pPr>
            <a:r>
              <a:rPr lang="en-US" sz="1600" dirty="0"/>
              <a:t>Know the basics about the COVID-19 vaccine. Help answer questions from your family and friends. </a:t>
            </a:r>
          </a:p>
          <a:p>
            <a:pPr>
              <a:spcBef>
                <a:spcPts val="1000"/>
              </a:spcBef>
              <a:buClr>
                <a:srgbClr val="3A7AB6"/>
              </a:buClr>
              <a:buFont typeface="Wingdings" pitchFamily="2" charset="2"/>
              <a:buChar char="§"/>
            </a:pPr>
            <a:r>
              <a:rPr lang="en-US" sz="1600" dirty="0"/>
              <a:t>Show you received the vaccine by wearing a sticker </a:t>
            </a:r>
            <a:br>
              <a:rPr lang="en-US" sz="1600" dirty="0"/>
            </a:br>
            <a:r>
              <a:rPr lang="en-US" sz="1600" dirty="0"/>
              <a:t>or button prominently.</a:t>
            </a:r>
          </a:p>
        </p:txBody>
      </p:sp>
      <p:sp>
        <p:nvSpPr>
          <p:cNvPr id="8" name="Rectangle 7">
            <a:extLst>
              <a:ext uri="{FF2B5EF4-FFF2-40B4-BE49-F238E27FC236}">
                <a16:creationId xmlns:a16="http://schemas.microsoft.com/office/drawing/2014/main" id="{9BEB23AE-95CE-7449-AD88-AD3EB70C8F4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DD20D5-434C-F248-8B29-37A25D704977}"/>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F0544843-414E-104D-B23B-86492D026A0F}"/>
              </a:ext>
            </a:extLst>
          </p:cNvPr>
          <p:cNvSpPr txBox="1">
            <a:spLocks/>
          </p:cNvSpPr>
          <p:nvPr/>
        </p:nvSpPr>
        <p:spPr>
          <a:xfrm>
            <a:off x="457200" y="566838"/>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Protect yourself, your family, friends, coworkers, and your community. </a:t>
            </a:r>
            <a:br>
              <a:rPr lang="en-US" dirty="0">
                <a:solidFill>
                  <a:srgbClr val="4EA346"/>
                </a:solidFill>
              </a:rPr>
            </a:br>
            <a:r>
              <a:rPr lang="en-US" dirty="0">
                <a:solidFill>
                  <a:srgbClr val="4EA346"/>
                </a:solidFill>
              </a:rPr>
              <a:t>Get vaccinated. </a:t>
            </a:r>
          </a:p>
        </p:txBody>
      </p:sp>
      <p:pic>
        <p:nvPicPr>
          <p:cNvPr id="4" name="Picture 3">
            <a:extLst>
              <a:ext uri="{FF2B5EF4-FFF2-40B4-BE49-F238E27FC236}">
                <a16:creationId xmlns:a16="http://schemas.microsoft.com/office/drawing/2014/main" id="{0276AFBD-8526-D34F-8665-5C22FFC3479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68781" y="1132885"/>
            <a:ext cx="4348089" cy="4348089"/>
          </a:xfrm>
          <a:prstGeom prst="rect">
            <a:avLst/>
          </a:prstGeom>
        </p:spPr>
      </p:pic>
    </p:spTree>
    <p:extLst>
      <p:ext uri="{BB962C8B-B14F-4D97-AF65-F5344CB8AC3E}">
        <p14:creationId xmlns:p14="http://schemas.microsoft.com/office/powerpoint/2010/main" val="373525464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6F2C40-26D9-4E0C-8D7E-0E09FBCF6E9F}"/>
              </a:ext>
            </a:extLst>
          </p:cNvPr>
          <p:cNvPicPr>
            <a:picLocks noChangeAspect="1"/>
          </p:cNvPicPr>
          <p:nvPr/>
        </p:nvPicPr>
        <p:blipFill rotWithShape="1">
          <a:blip r:embed="rId3"/>
          <a:srcRect b="2595"/>
          <a:stretch/>
        </p:blipFill>
        <p:spPr>
          <a:xfrm>
            <a:off x="584913" y="1204172"/>
            <a:ext cx="3628552" cy="1899891"/>
          </a:xfrm>
          <a:prstGeom prst="rect">
            <a:avLst/>
          </a:prstGeom>
          <a:effectLst>
            <a:outerShdw blurRad="101600" dist="63500" dir="2700000" sx="101000" sy="101000" algn="tl" rotWithShape="0">
              <a:prstClr val="black">
                <a:alpha val="20000"/>
              </a:prstClr>
            </a:outerShdw>
          </a:effectLst>
        </p:spPr>
      </p:pic>
      <p:pic>
        <p:nvPicPr>
          <p:cNvPr id="7" name="Picture 6">
            <a:extLst>
              <a:ext uri="{FF2B5EF4-FFF2-40B4-BE49-F238E27FC236}">
                <a16:creationId xmlns:a16="http://schemas.microsoft.com/office/drawing/2014/main" id="{7C4E2E57-4C91-46B4-8085-9AD4C6F0BE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5681"/>
          <a:stretch/>
        </p:blipFill>
        <p:spPr>
          <a:xfrm>
            <a:off x="4830848" y="1204172"/>
            <a:ext cx="3627023" cy="2436666"/>
          </a:xfrm>
          <a:prstGeom prst="rect">
            <a:avLst/>
          </a:prstGeom>
          <a:effectLst>
            <a:outerShdw blurRad="101600" dist="63500" dir="2700000" sx="101000" sy="101000" algn="tl" rotWithShape="0">
              <a:prstClr val="black">
                <a:alpha val="20000"/>
              </a:prstClr>
            </a:outerShdw>
          </a:effectLst>
        </p:spPr>
      </p:pic>
      <p:sp>
        <p:nvSpPr>
          <p:cNvPr id="8" name="Rectangle 7">
            <a:extLst>
              <a:ext uri="{FF2B5EF4-FFF2-40B4-BE49-F238E27FC236}">
                <a16:creationId xmlns:a16="http://schemas.microsoft.com/office/drawing/2014/main" id="{E489A0F1-3D75-4DCA-95A3-A60B033D0E25}"/>
              </a:ext>
            </a:extLst>
          </p:cNvPr>
          <p:cNvSpPr/>
          <p:nvPr/>
        </p:nvSpPr>
        <p:spPr>
          <a:xfrm>
            <a:off x="4832377" y="3991826"/>
            <a:ext cx="3627024" cy="215444"/>
          </a:xfrm>
          <a:prstGeom prst="rect">
            <a:avLst/>
          </a:prstGeom>
          <a:solidFill>
            <a:schemeClr val="bg2">
              <a:lumMod val="95000"/>
            </a:schemeClr>
          </a:solidFill>
          <a:ln>
            <a:noFill/>
          </a:ln>
        </p:spPr>
        <p:txBody>
          <a:bodyPr wrap="square" lIns="91440">
            <a:spAutoFit/>
          </a:bodyPr>
          <a:lstStyle/>
          <a:p>
            <a:pPr algn="ctr"/>
            <a:r>
              <a:rPr lang="en-US" sz="800" b="1" dirty="0">
                <a:solidFill>
                  <a:srgbClr val="3A7AB6"/>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https://www.cdc.gov/coronavirus/2019-ncov/vaccines/index.html</a:t>
            </a:r>
            <a:endParaRPr lang="en-US" sz="800" b="1" dirty="0">
              <a:solidFill>
                <a:srgbClr val="3A7AB6"/>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FBFC4000-7D6D-413A-B634-C6348774161D}"/>
              </a:ext>
            </a:extLst>
          </p:cNvPr>
          <p:cNvSpPr/>
          <p:nvPr/>
        </p:nvSpPr>
        <p:spPr>
          <a:xfrm>
            <a:off x="584913" y="3390868"/>
            <a:ext cx="3628552" cy="215444"/>
          </a:xfrm>
          <a:prstGeom prst="rect">
            <a:avLst/>
          </a:prstGeom>
          <a:solidFill>
            <a:schemeClr val="bg2">
              <a:lumMod val="95000"/>
            </a:schemeClr>
          </a:solidFill>
          <a:ln>
            <a:noFill/>
          </a:ln>
        </p:spPr>
        <p:txBody>
          <a:bodyPr wrap="square" lIns="91440">
            <a:spAutoFit/>
          </a:bodyPr>
          <a:lstStyle/>
          <a:p>
            <a:pPr algn="ctr"/>
            <a:r>
              <a:rPr lang="en-US" sz="800" b="1" dirty="0">
                <a:solidFill>
                  <a:srgbClr val="3A7AB6"/>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https://www.cdc.gov/vaccines/covid-19/index.html</a:t>
            </a:r>
            <a:endParaRPr lang="en-US" sz="800" b="1" dirty="0">
              <a:solidFill>
                <a:srgbClr val="3A7AB6"/>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EEAFBA9E-16E8-6249-B309-3289C9C34EB8}"/>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2342CD-7242-8740-84B9-8A99B8A77428}"/>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3" name="Title 1">
            <a:extLst>
              <a:ext uri="{FF2B5EF4-FFF2-40B4-BE49-F238E27FC236}">
                <a16:creationId xmlns:a16="http://schemas.microsoft.com/office/drawing/2014/main" id="{D3D83643-D1E6-5D42-AFB8-513BEB7BB99A}"/>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CDC COVID-19 Vaccine Websites</a:t>
            </a:r>
          </a:p>
        </p:txBody>
      </p:sp>
      <p:sp>
        <p:nvSpPr>
          <p:cNvPr id="10" name="Rectangle 9">
            <a:extLst>
              <a:ext uri="{FF2B5EF4-FFF2-40B4-BE49-F238E27FC236}">
                <a16:creationId xmlns:a16="http://schemas.microsoft.com/office/drawing/2014/main" id="{AEC80DC6-77EB-3048-869E-030D4B06EE42}"/>
              </a:ext>
            </a:extLst>
          </p:cNvPr>
          <p:cNvSpPr/>
          <p:nvPr/>
        </p:nvSpPr>
        <p:spPr>
          <a:xfrm>
            <a:off x="584914" y="3238926"/>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4F11303-B1B5-894A-B8B8-9573A92A71ED}"/>
              </a:ext>
            </a:extLst>
          </p:cNvPr>
          <p:cNvSpPr/>
          <p:nvPr/>
        </p:nvSpPr>
        <p:spPr>
          <a:xfrm>
            <a:off x="4830849" y="3792604"/>
            <a:ext cx="3628552"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14742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8AF5C3C-2335-5D49-BCDC-A8580E410867}"/>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12" name="Picture 11">
            <a:extLst>
              <a:ext uri="{FF2B5EF4-FFF2-40B4-BE49-F238E27FC236}">
                <a16:creationId xmlns:a16="http://schemas.microsoft.com/office/drawing/2014/main" id="{ABF1AF81-540B-2349-AAD2-2E6F7FF408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
        <p:nvSpPr>
          <p:cNvPr id="13" name="TextBox 12">
            <a:extLst>
              <a:ext uri="{FF2B5EF4-FFF2-40B4-BE49-F238E27FC236}">
                <a16:creationId xmlns:a16="http://schemas.microsoft.com/office/drawing/2014/main" id="{577FD431-C813-D244-8896-53832A466EED}"/>
              </a:ext>
            </a:extLst>
          </p:cNvPr>
          <p:cNvSpPr txBox="1"/>
          <p:nvPr/>
        </p:nvSpPr>
        <p:spPr>
          <a:xfrm>
            <a:off x="341832" y="3338735"/>
            <a:ext cx="8460336" cy="584775"/>
          </a:xfrm>
          <a:prstGeom prst="rect">
            <a:avLst/>
          </a:prstGeom>
          <a:noFill/>
        </p:spPr>
        <p:txBody>
          <a:bodyPr wrap="square" rtlCol="0">
            <a:spAutoFit/>
          </a:bodyPr>
          <a:lstStyle/>
          <a:p>
            <a:pPr algn="ctr"/>
            <a:r>
              <a:rPr lang="en-US" sz="3200" dirty="0">
                <a:solidFill>
                  <a:srgbClr val="FFFFFF"/>
                </a:solidFill>
                <a:latin typeface="Arial Black" panose="020B0604020202020204" pitchFamily="34" charset="0"/>
                <a:cs typeface="Arial Black" panose="020B0604020202020204" pitchFamily="34" charset="0"/>
              </a:rPr>
              <a:t>Getting Vaccinated</a:t>
            </a:r>
          </a:p>
        </p:txBody>
      </p:sp>
    </p:spTree>
    <p:extLst>
      <p:ext uri="{BB962C8B-B14F-4D97-AF65-F5344CB8AC3E}">
        <p14:creationId xmlns:p14="http://schemas.microsoft.com/office/powerpoint/2010/main" val="107605754"/>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339E47C-0B80-4DF7-B721-FCF3C144E760}"/>
              </a:ext>
            </a:extLst>
          </p:cNvPr>
          <p:cNvSpPr>
            <a:spLocks noGrp="1"/>
          </p:cNvSpPr>
          <p:nvPr>
            <p:ph type="body" sz="quarter" idx="4294967295"/>
          </p:nvPr>
        </p:nvSpPr>
        <p:spPr>
          <a:xfrm>
            <a:off x="457200" y="1142727"/>
            <a:ext cx="8229600" cy="3744862"/>
          </a:xfrm>
        </p:spPr>
        <p:txBody>
          <a:bodyPr/>
          <a:lstStyle/>
          <a:p>
            <a:pPr>
              <a:buClr>
                <a:srgbClr val="3A7AB6"/>
              </a:buClr>
              <a:buFont typeface="Wingdings" pitchFamily="2" charset="2"/>
              <a:buChar char="§"/>
            </a:pPr>
            <a:endParaRPr lang="en-US" sz="1600" dirty="0"/>
          </a:p>
        </p:txBody>
      </p:sp>
      <p:sp>
        <p:nvSpPr>
          <p:cNvPr id="4" name="Rectangle 3">
            <a:extLst>
              <a:ext uri="{FF2B5EF4-FFF2-40B4-BE49-F238E27FC236}">
                <a16:creationId xmlns:a16="http://schemas.microsoft.com/office/drawing/2014/main" id="{C2CFF237-058F-9340-9442-5BF82135F7F5}"/>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7D176C0-6E82-9640-84F3-2D92D623FA8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Getting Vaccinated</a:t>
            </a:r>
            <a:endParaRPr lang="en-US" b="1" dirty="0">
              <a:solidFill>
                <a:srgbClr val="FFFFFF"/>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BE92F180-8DC4-134D-904C-56FC4146CA5D}"/>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Where and when to get your vaccine</a:t>
            </a:r>
          </a:p>
        </p:txBody>
      </p:sp>
    </p:spTree>
    <p:extLst>
      <p:ext uri="{BB962C8B-B14F-4D97-AF65-F5344CB8AC3E}">
        <p14:creationId xmlns:p14="http://schemas.microsoft.com/office/powerpoint/2010/main" val="24785737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7BF99E-A932-6740-B555-E4A0977F4AED}"/>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70A065-DB5A-4341-A9F1-BCF20431EDA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Getting Vaccinated</a:t>
            </a:r>
            <a:endParaRPr lang="en-US" b="1" dirty="0">
              <a:solidFill>
                <a:srgbClr val="FFFFFF"/>
              </a:solidFill>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0012989B-992C-1249-926F-C1BA6BA05239}"/>
              </a:ext>
            </a:extLst>
          </p:cNvPr>
          <p:cNvSpPr txBox="1">
            <a:spLocks/>
          </p:cNvSpPr>
          <p:nvPr/>
        </p:nvSpPr>
        <p:spPr>
          <a:xfrm>
            <a:off x="457200" y="548640"/>
            <a:ext cx="8229600" cy="594087"/>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dirty="0">
                <a:solidFill>
                  <a:srgbClr val="4EA346"/>
                </a:solidFill>
              </a:rPr>
              <a:t>After Vaccination</a:t>
            </a:r>
          </a:p>
        </p:txBody>
      </p:sp>
      <p:sp>
        <p:nvSpPr>
          <p:cNvPr id="19" name="Text Placeholder 2">
            <a:extLst>
              <a:ext uri="{FF2B5EF4-FFF2-40B4-BE49-F238E27FC236}">
                <a16:creationId xmlns:a16="http://schemas.microsoft.com/office/drawing/2014/main" id="{70B83F4A-BB54-45F6-ADD5-4DE93B5556C2}"/>
              </a:ext>
            </a:extLst>
          </p:cNvPr>
          <p:cNvSpPr txBox="1">
            <a:spLocks/>
          </p:cNvSpPr>
          <p:nvPr/>
        </p:nvSpPr>
        <p:spPr bwMode="auto">
          <a:xfrm>
            <a:off x="457200" y="1142726"/>
            <a:ext cx="8229600" cy="3386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892" indent="-342892" algn="l" rtl="0" eaLnBrk="0" fontAlgn="base" hangingPunct="0">
              <a:spcBef>
                <a:spcPct val="20000"/>
              </a:spcBef>
              <a:spcAft>
                <a:spcPct val="0"/>
              </a:spcAft>
              <a:buFont typeface="Arial" panose="020B0604020202020204" pitchFamily="34" charset="0"/>
              <a:buChar char="•"/>
              <a:defRPr sz="32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Font typeface="Arial" panose="020B0604020202020204" pitchFamily="34" charset="0"/>
              <a:buChar char="–"/>
              <a:defRPr sz="28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Font typeface="Arial" panose="020B0604020202020204" pitchFamily="34" charset="0"/>
              <a:buChar char="•"/>
              <a:defRPr sz="24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500"/>
              </a:spcAft>
              <a:buClr>
                <a:srgbClr val="3A7AB6"/>
              </a:buClr>
              <a:buFont typeface="Wingdings" pitchFamily="2" charset="2"/>
              <a:buChar char="§"/>
            </a:pPr>
            <a:r>
              <a:rPr lang="en-US" sz="1600" dirty="0"/>
              <a:t>Continue COVID-19 prevention measures: </a:t>
            </a:r>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a:buClr>
                <a:srgbClr val="3A7AB6"/>
              </a:buClr>
              <a:buFont typeface="Wingdings" pitchFamily="2" charset="2"/>
              <a:buChar char="§"/>
            </a:pPr>
            <a:endParaRPr lang="en-US" sz="1600" dirty="0"/>
          </a:p>
          <a:p>
            <a:pPr marL="0" indent="0">
              <a:spcBef>
                <a:spcPts val="1584"/>
              </a:spcBef>
              <a:buClr>
                <a:srgbClr val="3A7AB6"/>
              </a:buClr>
              <a:buNone/>
            </a:pPr>
            <a:endParaRPr lang="en-US" sz="1600" dirty="0"/>
          </a:p>
          <a:p>
            <a:pPr>
              <a:spcBef>
                <a:spcPts val="1000"/>
              </a:spcBef>
              <a:buClr>
                <a:srgbClr val="3A7AB6"/>
              </a:buClr>
              <a:buFont typeface="Wingdings" pitchFamily="2" charset="2"/>
              <a:buChar char="§"/>
            </a:pPr>
            <a:r>
              <a:rPr lang="en-US" sz="1600" dirty="0"/>
              <a:t>Enroll in </a:t>
            </a:r>
            <a:r>
              <a:rPr lang="en-US" sz="1600" b="1" dirty="0">
                <a:solidFill>
                  <a:srgbClr val="3A7AB6"/>
                </a:solidFill>
              </a:rPr>
              <a:t>V-safe</a:t>
            </a:r>
            <a:r>
              <a:rPr lang="en-US" sz="1600" dirty="0"/>
              <a:t> </a:t>
            </a:r>
          </a:p>
          <a:p>
            <a:pPr>
              <a:spcBef>
                <a:spcPts val="1000"/>
              </a:spcBef>
              <a:buClr>
                <a:srgbClr val="3A7AB6"/>
              </a:buClr>
              <a:buFont typeface="Wingdings" pitchFamily="2" charset="2"/>
              <a:buChar char="§"/>
            </a:pPr>
            <a:r>
              <a:rPr lang="en-US" sz="1600" dirty="0"/>
              <a:t>If you have questions about your health and vaccination, call your doctor, nurse, </a:t>
            </a:r>
            <a:br>
              <a:rPr lang="en-US" sz="1600" dirty="0"/>
            </a:br>
            <a:r>
              <a:rPr lang="en-US" sz="1600" dirty="0"/>
              <a:t>or clinic.</a:t>
            </a:r>
          </a:p>
        </p:txBody>
      </p:sp>
      <p:grpSp>
        <p:nvGrpSpPr>
          <p:cNvPr id="42" name="Group 41">
            <a:extLst>
              <a:ext uri="{FF2B5EF4-FFF2-40B4-BE49-F238E27FC236}">
                <a16:creationId xmlns:a16="http://schemas.microsoft.com/office/drawing/2014/main" id="{9E0F12F7-A569-46FC-823E-430585A6C084}"/>
              </a:ext>
            </a:extLst>
          </p:cNvPr>
          <p:cNvGrpSpPr/>
          <p:nvPr/>
        </p:nvGrpSpPr>
        <p:grpSpPr>
          <a:xfrm>
            <a:off x="490605" y="1759450"/>
            <a:ext cx="8461445" cy="1951795"/>
            <a:chOff x="579589" y="1589633"/>
            <a:chExt cx="8461445" cy="1951795"/>
          </a:xfrm>
        </p:grpSpPr>
        <p:sp>
          <p:nvSpPr>
            <p:cNvPr id="43" name="TextBox 42">
              <a:extLst>
                <a:ext uri="{FF2B5EF4-FFF2-40B4-BE49-F238E27FC236}">
                  <a16:creationId xmlns:a16="http://schemas.microsoft.com/office/drawing/2014/main" id="{8483927F-9964-48A5-B14B-906D4772D5E4}"/>
                </a:ext>
              </a:extLst>
            </p:cNvPr>
            <p:cNvSpPr txBox="1"/>
            <p:nvPr/>
          </p:nvSpPr>
          <p:spPr>
            <a:xfrm>
              <a:off x="579589" y="2710431"/>
              <a:ext cx="1184365" cy="553998"/>
            </a:xfrm>
            <a:prstGeom prst="rect">
              <a:avLst/>
            </a:prstGeom>
            <a:noFill/>
          </p:spPr>
          <p:txBody>
            <a:bodyPr wrap="square" lIns="0" tIns="0" rIns="0" bIns="0" rtlCol="0">
              <a:spAutoFit/>
            </a:bodyPr>
            <a:lstStyle/>
            <a:p>
              <a:pPr marL="0" lvl="1" algn="ctr">
                <a:spcBef>
                  <a:spcPts val="600"/>
                </a:spcBef>
                <a:buClr>
                  <a:srgbClr val="1D624D"/>
                </a:buClr>
              </a:pPr>
              <a:r>
                <a:rPr lang="en-US" sz="1200" b="1" dirty="0">
                  <a:solidFill>
                    <a:srgbClr val="1D624D"/>
                  </a:solidFill>
                  <a:latin typeface="Arial" panose="020B0604020202020204" pitchFamily="34" charset="0"/>
                  <a:cs typeface="Arial" panose="020B0604020202020204" pitchFamily="34" charset="0"/>
                </a:rPr>
                <a:t>Cover your nose and mouth with a mask.</a:t>
              </a:r>
            </a:p>
          </p:txBody>
        </p:sp>
        <p:sp>
          <p:nvSpPr>
            <p:cNvPr id="44" name="TextBox 43">
              <a:extLst>
                <a:ext uri="{FF2B5EF4-FFF2-40B4-BE49-F238E27FC236}">
                  <a16:creationId xmlns:a16="http://schemas.microsoft.com/office/drawing/2014/main" id="{A57C97EB-9334-4037-98F8-D42F1456FD18}"/>
                </a:ext>
              </a:extLst>
            </p:cNvPr>
            <p:cNvSpPr txBox="1"/>
            <p:nvPr/>
          </p:nvSpPr>
          <p:spPr>
            <a:xfrm>
              <a:off x="2287492" y="2710431"/>
              <a:ext cx="1374660" cy="830997"/>
            </a:xfrm>
            <a:prstGeom prst="rect">
              <a:avLst/>
            </a:prstGeom>
            <a:noFill/>
          </p:spPr>
          <p:txBody>
            <a:bodyPr wrap="square" rtlCol="0">
              <a:spAutoFit/>
            </a:bodyPr>
            <a:lstStyle/>
            <a:p>
              <a:pPr marL="0" lvl="1" algn="ctr">
                <a:spcBef>
                  <a:spcPts val="600"/>
                </a:spcBef>
                <a:buClr>
                  <a:srgbClr val="1D624D"/>
                </a:buClr>
              </a:pPr>
              <a:r>
                <a:rPr lang="en-US" sz="1200" b="1" dirty="0">
                  <a:solidFill>
                    <a:srgbClr val="1D624D"/>
                  </a:solidFill>
                  <a:latin typeface="Arial" panose="020B0604020202020204" pitchFamily="34" charset="0"/>
                  <a:cs typeface="Arial" panose="020B0604020202020204" pitchFamily="34" charset="0"/>
                </a:rPr>
                <a:t>Stay at least 6 feet from people who don’t live with you.</a:t>
              </a:r>
            </a:p>
          </p:txBody>
        </p:sp>
        <p:sp>
          <p:nvSpPr>
            <p:cNvPr id="45" name="TextBox 44">
              <a:extLst>
                <a:ext uri="{FF2B5EF4-FFF2-40B4-BE49-F238E27FC236}">
                  <a16:creationId xmlns:a16="http://schemas.microsoft.com/office/drawing/2014/main" id="{8917F184-2036-485C-9620-208B8D546D4E}"/>
                </a:ext>
              </a:extLst>
            </p:cNvPr>
            <p:cNvSpPr txBox="1"/>
            <p:nvPr/>
          </p:nvSpPr>
          <p:spPr>
            <a:xfrm>
              <a:off x="7514332" y="2644301"/>
              <a:ext cx="1526702"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Clean and </a:t>
              </a:r>
              <a:br>
                <a:rPr lang="en-US" sz="1200" b="1" dirty="0">
                  <a:solidFill>
                    <a:srgbClr val="1D624D"/>
                  </a:solidFill>
                  <a:latin typeface="Arial" panose="020B0604020202020204" pitchFamily="34" charset="0"/>
                  <a:cs typeface="Arial" panose="020B0604020202020204" pitchFamily="34" charset="0"/>
                </a:rPr>
              </a:br>
              <a:r>
                <a:rPr lang="en-US" sz="1200" b="1" dirty="0">
                  <a:solidFill>
                    <a:srgbClr val="1D624D"/>
                  </a:solidFill>
                  <a:latin typeface="Arial" panose="020B0604020202020204" pitchFamily="34" charset="0"/>
                  <a:cs typeface="Arial" panose="020B0604020202020204" pitchFamily="34" charset="0"/>
                </a:rPr>
                <a:t>disinfect frequently touched surfaces.</a:t>
              </a:r>
            </a:p>
          </p:txBody>
        </p:sp>
        <p:sp>
          <p:nvSpPr>
            <p:cNvPr id="46" name="TextBox 45">
              <a:extLst>
                <a:ext uri="{FF2B5EF4-FFF2-40B4-BE49-F238E27FC236}">
                  <a16:creationId xmlns:a16="http://schemas.microsoft.com/office/drawing/2014/main" id="{EB8364DD-5009-492E-AE70-B0D9C8A4C094}"/>
                </a:ext>
              </a:extLst>
            </p:cNvPr>
            <p:cNvSpPr txBox="1"/>
            <p:nvPr/>
          </p:nvSpPr>
          <p:spPr>
            <a:xfrm>
              <a:off x="6016630" y="2710431"/>
              <a:ext cx="1004564" cy="461665"/>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Wash your </a:t>
              </a:r>
              <a:br>
                <a:rPr lang="en-US" sz="1200" b="1" dirty="0">
                  <a:solidFill>
                    <a:srgbClr val="1D624D"/>
                  </a:solidFill>
                  <a:latin typeface="Arial" panose="020B0604020202020204" pitchFamily="34" charset="0"/>
                  <a:cs typeface="Arial" panose="020B0604020202020204" pitchFamily="34" charset="0"/>
                </a:rPr>
              </a:br>
              <a:r>
                <a:rPr lang="en-US" sz="1200" b="1" dirty="0">
                  <a:solidFill>
                    <a:srgbClr val="1D624D"/>
                  </a:solidFill>
                  <a:latin typeface="Arial" panose="020B0604020202020204" pitchFamily="34" charset="0"/>
                  <a:cs typeface="Arial" panose="020B0604020202020204" pitchFamily="34" charset="0"/>
                </a:rPr>
                <a:t>hands.</a:t>
              </a:r>
            </a:p>
          </p:txBody>
        </p:sp>
        <p:pic>
          <p:nvPicPr>
            <p:cNvPr id="47" name="Picture 46">
              <a:extLst>
                <a:ext uri="{FF2B5EF4-FFF2-40B4-BE49-F238E27FC236}">
                  <a16:creationId xmlns:a16="http://schemas.microsoft.com/office/drawing/2014/main" id="{B64B4AB7-EB35-4966-AE93-86B6531DCE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973" y="1589633"/>
              <a:ext cx="665684" cy="1054668"/>
            </a:xfrm>
            <a:prstGeom prst="rect">
              <a:avLst/>
            </a:prstGeom>
          </p:spPr>
        </p:pic>
        <p:sp>
          <p:nvSpPr>
            <p:cNvPr id="48" name="Rectangle 47">
              <a:extLst>
                <a:ext uri="{FF2B5EF4-FFF2-40B4-BE49-F238E27FC236}">
                  <a16:creationId xmlns:a16="http://schemas.microsoft.com/office/drawing/2014/main" id="{323A92A5-E079-454F-8E64-37E7F888C866}"/>
                </a:ext>
              </a:extLst>
            </p:cNvPr>
            <p:cNvSpPr/>
            <p:nvPr/>
          </p:nvSpPr>
          <p:spPr>
            <a:xfrm>
              <a:off x="1972025"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311EE97-C302-4CF2-BCFD-CEF2B1923985}"/>
                </a:ext>
              </a:extLst>
            </p:cNvPr>
            <p:cNvSpPr/>
            <p:nvPr/>
          </p:nvSpPr>
          <p:spPr>
            <a:xfrm>
              <a:off x="3773159"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76BE81EA-FE26-4522-B566-02AEF5032856}"/>
                </a:ext>
              </a:extLst>
            </p:cNvPr>
            <p:cNvSpPr/>
            <p:nvPr/>
          </p:nvSpPr>
          <p:spPr>
            <a:xfrm>
              <a:off x="5574293"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F4FF39E8-F20C-4959-BA10-C41C026E56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4784" y="1735469"/>
              <a:ext cx="948256" cy="908832"/>
            </a:xfrm>
            <a:prstGeom prst="rect">
              <a:avLst/>
            </a:prstGeom>
          </p:spPr>
        </p:pic>
        <p:pic>
          <p:nvPicPr>
            <p:cNvPr id="52" name="Picture 51">
              <a:extLst>
                <a:ext uri="{FF2B5EF4-FFF2-40B4-BE49-F238E27FC236}">
                  <a16:creationId xmlns:a16="http://schemas.microsoft.com/office/drawing/2014/main" id="{D56658C7-A0AA-4E88-8558-05C40DA6BC8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6734" y="1690189"/>
              <a:ext cx="916857" cy="908832"/>
            </a:xfrm>
            <a:prstGeom prst="rect">
              <a:avLst/>
            </a:prstGeom>
          </p:spPr>
        </p:pic>
        <p:pic>
          <p:nvPicPr>
            <p:cNvPr id="53" name="Picture 52">
              <a:extLst>
                <a:ext uri="{FF2B5EF4-FFF2-40B4-BE49-F238E27FC236}">
                  <a16:creationId xmlns:a16="http://schemas.microsoft.com/office/drawing/2014/main" id="{06E9D9C5-9BBB-4313-AF88-7AE5170F17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0699" y="1801131"/>
              <a:ext cx="1105547" cy="843170"/>
            </a:xfrm>
            <a:prstGeom prst="rect">
              <a:avLst/>
            </a:prstGeom>
          </p:spPr>
        </p:pic>
        <p:sp>
          <p:nvSpPr>
            <p:cNvPr id="54" name="Rectangle 53">
              <a:extLst>
                <a:ext uri="{FF2B5EF4-FFF2-40B4-BE49-F238E27FC236}">
                  <a16:creationId xmlns:a16="http://schemas.microsoft.com/office/drawing/2014/main" id="{8732B564-84C2-474D-919F-E4A77B59E977}"/>
                </a:ext>
              </a:extLst>
            </p:cNvPr>
            <p:cNvSpPr/>
            <p:nvPr/>
          </p:nvSpPr>
          <p:spPr>
            <a:xfrm>
              <a:off x="7375428" y="1589633"/>
              <a:ext cx="100584" cy="195179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93DE8227-E0D2-4269-BBFB-0565B5201332}"/>
                </a:ext>
              </a:extLst>
            </p:cNvPr>
            <p:cNvSpPr txBox="1"/>
            <p:nvPr/>
          </p:nvSpPr>
          <p:spPr>
            <a:xfrm>
              <a:off x="4082337" y="2710431"/>
              <a:ext cx="1277982"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Avoid crowds and poorly ventilated spaces. </a:t>
              </a:r>
            </a:p>
          </p:txBody>
        </p:sp>
        <p:pic>
          <p:nvPicPr>
            <p:cNvPr id="56" name="Picture 55">
              <a:extLst>
                <a:ext uri="{FF2B5EF4-FFF2-40B4-BE49-F238E27FC236}">
                  <a16:creationId xmlns:a16="http://schemas.microsoft.com/office/drawing/2014/main" id="{314958B6-4072-492F-B4BD-C757AAF83E7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54074" y="1644909"/>
              <a:ext cx="1138416" cy="999392"/>
            </a:xfrm>
            <a:prstGeom prst="rect">
              <a:avLst/>
            </a:prstGeom>
          </p:spPr>
        </p:pic>
      </p:grpSp>
    </p:spTree>
    <p:extLst>
      <p:ext uri="{BB962C8B-B14F-4D97-AF65-F5344CB8AC3E}">
        <p14:creationId xmlns:p14="http://schemas.microsoft.com/office/powerpoint/2010/main" val="295484234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D35033-6514-F04F-B6E2-A9DA9988D41F}"/>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sp>
        <p:nvSpPr>
          <p:cNvPr id="8" name="Rectangle 7">
            <a:extLst>
              <a:ext uri="{FF2B5EF4-FFF2-40B4-BE49-F238E27FC236}">
                <a16:creationId xmlns:a16="http://schemas.microsoft.com/office/drawing/2014/main" id="{B506B2DA-3391-0540-AC01-578AB3546C81}"/>
              </a:ext>
            </a:extLst>
          </p:cNvPr>
          <p:cNvSpPr/>
          <p:nvPr/>
        </p:nvSpPr>
        <p:spPr>
          <a:xfrm>
            <a:off x="0" y="4169465"/>
            <a:ext cx="9143999" cy="974034"/>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sp>
        <p:nvSpPr>
          <p:cNvPr id="2" name="TextBox 1">
            <a:extLst>
              <a:ext uri="{FF2B5EF4-FFF2-40B4-BE49-F238E27FC236}">
                <a16:creationId xmlns:a16="http://schemas.microsoft.com/office/drawing/2014/main" id="{4234CD77-C177-AB46-9E8E-7A4C7925A787}"/>
              </a:ext>
            </a:extLst>
          </p:cNvPr>
          <p:cNvSpPr txBox="1"/>
          <p:nvPr/>
        </p:nvSpPr>
        <p:spPr>
          <a:xfrm>
            <a:off x="785191" y="3301784"/>
            <a:ext cx="6334207" cy="1569660"/>
          </a:xfrm>
          <a:prstGeom prst="rect">
            <a:avLst/>
          </a:prstGeom>
          <a:noFill/>
        </p:spPr>
        <p:txBody>
          <a:bodyPr wrap="square" rtlCol="0">
            <a:spAutoFit/>
          </a:bodyPr>
          <a:lstStyle/>
          <a:p>
            <a:r>
              <a:rPr lang="en-US" sz="1200" b="1" dirty="0">
                <a:solidFill>
                  <a:srgbClr val="FFFFFF"/>
                </a:solidFill>
                <a:latin typeface="Arial" panose="020B0604020202020204" pitchFamily="34" charset="0"/>
                <a:cs typeface="Arial" panose="020B0604020202020204" pitchFamily="34" charset="0"/>
              </a:rPr>
              <a:t>For more information about COVID-19 and vaccines: </a:t>
            </a:r>
            <a:br>
              <a:rPr lang="en-US" sz="1200" dirty="0">
                <a:solidFill>
                  <a:srgbClr val="FFFFFF"/>
                </a:solidFill>
                <a:latin typeface="Arial" panose="020B0604020202020204" pitchFamily="34" charset="0"/>
                <a:cs typeface="Arial" panose="020B0604020202020204" pitchFamily="34" charset="0"/>
              </a:rPr>
            </a:br>
            <a:r>
              <a:rPr lang="en-US" sz="1200" dirty="0">
                <a:solidFill>
                  <a:srgbClr val="FFFFFF"/>
                </a:solidFill>
                <a:latin typeface="Arial" panose="020B0604020202020204" pitchFamily="34" charset="0"/>
                <a:cs typeface="Arial" panose="020B0604020202020204" pitchFamily="34" charset="0"/>
              </a:rPr>
              <a:t>www.cdc.gov/COVID19</a:t>
            </a:r>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a:p>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a:p>
            <a:endParaRPr lang="en-US" sz="1200" dirty="0">
              <a:solidFill>
                <a:srgbClr val="FFFFFF"/>
              </a:solidFill>
              <a:latin typeface="Arial" panose="020B0604020202020204" pitchFamily="34" charset="0"/>
              <a:cs typeface="Arial" panose="020B0604020202020204" pitchFamily="34" charset="0"/>
            </a:endParaRPr>
          </a:p>
          <a:p>
            <a:br>
              <a:rPr lang="en-US" sz="1200" dirty="0">
                <a:solidFill>
                  <a:srgbClr val="FFFFFF"/>
                </a:solidFill>
                <a:latin typeface="Arial" panose="020B0604020202020204" pitchFamily="34" charset="0"/>
                <a:cs typeface="Arial" panose="020B0604020202020204" pitchFamily="34" charset="0"/>
              </a:rPr>
            </a:br>
            <a:endParaRPr lang="en-US" sz="1200" dirty="0">
              <a:solidFill>
                <a:srgbClr val="FFFFFF"/>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E846FC4-5904-7441-92B2-9BE2D63EF1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0787" y="2434880"/>
            <a:ext cx="1273324" cy="771003"/>
          </a:xfrm>
          <a:prstGeom prst="rect">
            <a:avLst/>
          </a:prstGeom>
        </p:spPr>
      </p:pic>
    </p:spTree>
    <p:extLst>
      <p:ext uri="{BB962C8B-B14F-4D97-AF65-F5344CB8AC3E}">
        <p14:creationId xmlns:p14="http://schemas.microsoft.com/office/powerpoint/2010/main" val="9233012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84E54E9-8C08-414C-8331-10895F5CD6DB}"/>
              </a:ext>
            </a:extLst>
          </p:cNvPr>
          <p:cNvSpPr/>
          <p:nvPr/>
        </p:nvSpPr>
        <p:spPr>
          <a:xfrm>
            <a:off x="0" y="0"/>
            <a:ext cx="9143999" cy="5143500"/>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rgbClr val="FFFFFF"/>
              </a:solidFill>
              <a:latin typeface="Arial Black" panose="020B0604020202020204" pitchFamily="34" charset="0"/>
              <a:cs typeface="Arial Black" panose="020B0604020202020204" pitchFamily="34" charset="0"/>
            </a:endParaRPr>
          </a:p>
        </p:txBody>
      </p:sp>
      <p:pic>
        <p:nvPicPr>
          <p:cNvPr id="15" name="Picture 14">
            <a:extLst>
              <a:ext uri="{FF2B5EF4-FFF2-40B4-BE49-F238E27FC236}">
                <a16:creationId xmlns:a16="http://schemas.microsoft.com/office/drawing/2014/main" id="{0A5F8E18-D7B2-6D4A-8AB8-F95743EFB0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052735"/>
            <a:ext cx="2286000" cy="2286000"/>
          </a:xfrm>
          <a:prstGeom prst="rect">
            <a:avLst/>
          </a:prstGeom>
        </p:spPr>
      </p:pic>
      <p:sp>
        <p:nvSpPr>
          <p:cNvPr id="16" name="TextBox 15">
            <a:extLst>
              <a:ext uri="{FF2B5EF4-FFF2-40B4-BE49-F238E27FC236}">
                <a16:creationId xmlns:a16="http://schemas.microsoft.com/office/drawing/2014/main" id="{BDC64E86-68BC-1A49-B546-145D722F99DD}"/>
              </a:ext>
            </a:extLst>
          </p:cNvPr>
          <p:cNvSpPr txBox="1"/>
          <p:nvPr/>
        </p:nvSpPr>
        <p:spPr>
          <a:xfrm>
            <a:off x="341832" y="3338735"/>
            <a:ext cx="8460336" cy="584775"/>
          </a:xfrm>
          <a:prstGeom prst="rect">
            <a:avLst/>
          </a:prstGeom>
          <a:noFill/>
        </p:spPr>
        <p:txBody>
          <a:bodyPr wrap="square" rtlCol="0">
            <a:spAutoFit/>
          </a:bodyPr>
          <a:lstStyle/>
          <a:p>
            <a:pPr algn="ctr"/>
            <a:r>
              <a:rPr lang="en-US" sz="3200" dirty="0">
                <a:solidFill>
                  <a:srgbClr val="FFFFFF"/>
                </a:solidFill>
                <a:latin typeface="Arial Black" panose="020B0604020202020204" pitchFamily="34" charset="0"/>
                <a:cs typeface="Arial Black" panose="020B0604020202020204" pitchFamily="34" charset="0"/>
              </a:rPr>
              <a:t>COVID-19 and Vaccine Basics</a:t>
            </a:r>
          </a:p>
        </p:txBody>
      </p:sp>
    </p:spTree>
    <p:extLst>
      <p:ext uri="{BB962C8B-B14F-4D97-AF65-F5344CB8AC3E}">
        <p14:creationId xmlns:p14="http://schemas.microsoft.com/office/powerpoint/2010/main" val="264327269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CD2F-9112-4052-AB1D-A7A47787FF81}"/>
              </a:ext>
            </a:extLst>
          </p:cNvPr>
          <p:cNvSpPr>
            <a:spLocks noGrp="1"/>
          </p:cNvSpPr>
          <p:nvPr>
            <p:ph type="title" idx="4294967295"/>
          </p:nvPr>
        </p:nvSpPr>
        <p:spPr>
          <a:xfrm>
            <a:off x="457200" y="548640"/>
            <a:ext cx="8229600" cy="437012"/>
          </a:xfrm>
          <a:prstGeom prst="rect">
            <a:avLst/>
          </a:prstGeom>
        </p:spPr>
        <p:txBody>
          <a:bodyPr anchor="t" anchorCtr="0"/>
          <a:lstStyle/>
          <a:p>
            <a:pPr algn="l"/>
            <a:r>
              <a:rPr lang="en-US" sz="2600" b="1" dirty="0">
                <a:solidFill>
                  <a:srgbClr val="4EA346"/>
                </a:solidFill>
                <a:latin typeface="Arial Black" panose="020B0604020202020204" pitchFamily="34" charset="0"/>
                <a:cs typeface="Arial Black" panose="020B0604020202020204" pitchFamily="34" charset="0"/>
              </a:rPr>
              <a:t>What is known about COVID-19?</a:t>
            </a:r>
          </a:p>
        </p:txBody>
      </p:sp>
      <p:sp>
        <p:nvSpPr>
          <p:cNvPr id="3" name="Text Placeholder 2">
            <a:extLst>
              <a:ext uri="{FF2B5EF4-FFF2-40B4-BE49-F238E27FC236}">
                <a16:creationId xmlns:a16="http://schemas.microsoft.com/office/drawing/2014/main" id="{AB5E598E-DD9A-4D44-B260-AE8D1AF21BE2}"/>
              </a:ext>
            </a:extLst>
          </p:cNvPr>
          <p:cNvSpPr>
            <a:spLocks noGrp="1"/>
          </p:cNvSpPr>
          <p:nvPr>
            <p:ph type="body" sz="quarter" idx="4294967295"/>
          </p:nvPr>
        </p:nvSpPr>
        <p:spPr>
          <a:xfrm>
            <a:off x="457200" y="1143000"/>
            <a:ext cx="8229600" cy="1703538"/>
          </a:xfrm>
        </p:spPr>
        <p:txBody>
          <a:bodyPr/>
          <a:lstStyle/>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Infection with SARS-CoV-2, the virus that causes COVID-19, can result in a range of illness, from mild symptoms to severe illness and death.</a:t>
            </a:r>
          </a:p>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We don’t know how SARS-CoV-2 will affect each person.</a:t>
            </a:r>
          </a:p>
          <a:p>
            <a:pPr marL="228600" indent="-228600">
              <a:spcBef>
                <a:spcPts val="1000"/>
              </a:spcBef>
              <a:buClr>
                <a:srgbClr val="3A7AB6"/>
              </a:buClr>
              <a:buFont typeface="Wingdings" pitchFamily="2" charset="2"/>
              <a:buChar char="§"/>
            </a:pPr>
            <a:r>
              <a:rPr lang="en-US" sz="1600" dirty="0">
                <a:latin typeface="Arial" panose="020B0604020202020204" pitchFamily="34" charset="0"/>
                <a:cs typeface="Arial" panose="020B0604020202020204" pitchFamily="34" charset="0"/>
              </a:rPr>
              <a:t>Some people, such as adults 65 and older or people with certain medical conditions, are more likely than others to become severely ill. </a:t>
            </a:r>
          </a:p>
        </p:txBody>
      </p:sp>
      <p:pic>
        <p:nvPicPr>
          <p:cNvPr id="1028" name="Picture 4" descr="A girl looking ill, sits on a sofa with a blanket. ">
            <a:extLst>
              <a:ext uri="{FF2B5EF4-FFF2-40B4-BE49-F238E27FC236}">
                <a16:creationId xmlns:a16="http://schemas.microsoft.com/office/drawing/2014/main" id="{ED289852-3EBC-45FE-9CA1-A577FA2BF76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59" t="10017" r="9932"/>
          <a:stretch/>
        </p:blipFill>
        <p:spPr bwMode="auto">
          <a:xfrm flipH="1">
            <a:off x="457199" y="3003187"/>
            <a:ext cx="2042023" cy="166420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 A picture of someone sitting in a hospital bed.">
            <a:extLst>
              <a:ext uri="{FF2B5EF4-FFF2-40B4-BE49-F238E27FC236}">
                <a16:creationId xmlns:a16="http://schemas.microsoft.com/office/drawing/2014/main" id="{D86AB1FB-0B82-4691-A629-B8223021DF6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626" r="15093"/>
          <a:stretch/>
        </p:blipFill>
        <p:spPr>
          <a:xfrm>
            <a:off x="2593726" y="3003187"/>
            <a:ext cx="2133600" cy="1660645"/>
          </a:xfrm>
          <a:prstGeom prst="rect">
            <a:avLst/>
          </a:prstGeom>
        </p:spPr>
      </p:pic>
      <p:pic>
        <p:nvPicPr>
          <p:cNvPr id="5" name="Picture 4" descr="An older female patient with a mask on speaking with her healthcare provider, who also has a mask on">
            <a:extLst>
              <a:ext uri="{FF2B5EF4-FFF2-40B4-BE49-F238E27FC236}">
                <a16:creationId xmlns:a16="http://schemas.microsoft.com/office/drawing/2014/main" id="{71B79525-8655-4DD6-A64D-E81E728A0BC9}"/>
              </a:ext>
            </a:extLst>
          </p:cNvPr>
          <p:cNvPicPr>
            <a:picLocks noChangeAspect="1"/>
          </p:cNvPicPr>
          <p:nvPr/>
        </p:nvPicPr>
        <p:blipFill rotWithShape="1">
          <a:blip r:embed="rId5">
            <a:extLst>
              <a:ext uri="{28A0092B-C50C-407E-A947-70E740481C1C}">
                <a14:useLocalDpi xmlns:a14="http://schemas.microsoft.com/office/drawing/2010/main" val="0"/>
              </a:ext>
            </a:extLst>
          </a:blip>
          <a:srcRect l="3356" r="16834"/>
          <a:stretch/>
        </p:blipFill>
        <p:spPr>
          <a:xfrm>
            <a:off x="4821830" y="3003187"/>
            <a:ext cx="1977656" cy="1660645"/>
          </a:xfrm>
          <a:prstGeom prst="rect">
            <a:avLst/>
          </a:prstGeom>
        </p:spPr>
      </p:pic>
      <p:pic>
        <p:nvPicPr>
          <p:cNvPr id="7" name="Picture 6" descr="A pregnant woman with a mask on sitting in a field.">
            <a:extLst>
              <a:ext uri="{FF2B5EF4-FFF2-40B4-BE49-F238E27FC236}">
                <a16:creationId xmlns:a16="http://schemas.microsoft.com/office/drawing/2014/main" id="{E690FF96-F2E5-47D9-9A2B-A9A920D93901}"/>
              </a:ext>
            </a:extLst>
          </p:cNvPr>
          <p:cNvPicPr>
            <a:picLocks noChangeAspect="1"/>
          </p:cNvPicPr>
          <p:nvPr/>
        </p:nvPicPr>
        <p:blipFill rotWithShape="1">
          <a:blip r:embed="rId6">
            <a:extLst>
              <a:ext uri="{28A0092B-C50C-407E-A947-70E740481C1C}">
                <a14:useLocalDpi xmlns:a14="http://schemas.microsoft.com/office/drawing/2010/main" val="0"/>
              </a:ext>
            </a:extLst>
          </a:blip>
          <a:srcRect l="5710" t="10703" b="23625"/>
          <a:stretch/>
        </p:blipFill>
        <p:spPr>
          <a:xfrm>
            <a:off x="6893991" y="3003187"/>
            <a:ext cx="1792809" cy="1664883"/>
          </a:xfrm>
          <a:prstGeom prst="rect">
            <a:avLst/>
          </a:prstGeom>
        </p:spPr>
      </p:pic>
      <p:sp>
        <p:nvSpPr>
          <p:cNvPr id="8" name="Rectangle 7">
            <a:extLst>
              <a:ext uri="{FF2B5EF4-FFF2-40B4-BE49-F238E27FC236}">
                <a16:creationId xmlns:a16="http://schemas.microsoft.com/office/drawing/2014/main" id="{57B09E72-221B-FF4E-8937-FB2B09EBAEE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AEDD22C-B9D9-094C-BA5B-DF066D6C107A}"/>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80227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FF3B52B-4466-4742-8630-161CD8DC70DE}"/>
              </a:ext>
            </a:extLst>
          </p:cNvPr>
          <p:cNvSpPr txBox="1">
            <a:spLocks/>
          </p:cNvSpPr>
          <p:nvPr/>
        </p:nvSpPr>
        <p:spPr>
          <a:xfrm>
            <a:off x="457200" y="548640"/>
            <a:ext cx="8229600"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How to prevent COVID-19</a:t>
            </a:r>
          </a:p>
        </p:txBody>
      </p:sp>
      <p:sp>
        <p:nvSpPr>
          <p:cNvPr id="3" name="Text Placeholder 2">
            <a:extLst>
              <a:ext uri="{FF2B5EF4-FFF2-40B4-BE49-F238E27FC236}">
                <a16:creationId xmlns:a16="http://schemas.microsoft.com/office/drawing/2014/main" id="{E8B389E9-146B-4FE1-A04A-3BEC7A3D5D82}"/>
              </a:ext>
            </a:extLst>
          </p:cNvPr>
          <p:cNvSpPr>
            <a:spLocks noGrp="1"/>
          </p:cNvSpPr>
          <p:nvPr>
            <p:ph type="body" sz="quarter" idx="4294967295"/>
          </p:nvPr>
        </p:nvSpPr>
        <p:spPr>
          <a:xfrm>
            <a:off x="457200" y="1143000"/>
            <a:ext cx="4826000" cy="3341688"/>
          </a:xfrm>
        </p:spPr>
        <p:txBody>
          <a:bodyPr/>
          <a:lstStyle/>
          <a:p>
            <a:pPr>
              <a:spcBef>
                <a:spcPts val="1000"/>
              </a:spcBef>
              <a:buClr>
                <a:srgbClr val="3A7AB6"/>
              </a:buClr>
              <a:buSzPct val="100000"/>
              <a:buFont typeface="Wingdings" pitchFamily="2" charset="2"/>
              <a:buChar char="§"/>
            </a:pPr>
            <a:r>
              <a:rPr lang="en-US" sz="1400" dirty="0">
                <a:solidFill>
                  <a:srgbClr val="000000"/>
                </a:solidFill>
              </a:rPr>
              <a:t>Wear a mask that covers your mouth and nose.</a:t>
            </a:r>
            <a:endParaRPr lang="en-US" sz="1400" dirty="0"/>
          </a:p>
          <a:p>
            <a:pPr>
              <a:spcBef>
                <a:spcPts val="1000"/>
              </a:spcBef>
              <a:buClr>
                <a:srgbClr val="3A7AB6"/>
              </a:buClr>
              <a:buSzPct val="100000"/>
              <a:buFont typeface="Wingdings" pitchFamily="2" charset="2"/>
              <a:buChar char="§"/>
            </a:pPr>
            <a:r>
              <a:rPr lang="en-US" sz="1400" dirty="0">
                <a:solidFill>
                  <a:srgbClr val="000000"/>
                </a:solidFill>
              </a:rPr>
              <a:t>Avoid close contact with others. Stay at least 6 feet (about 2 arm lengths) from other people.</a:t>
            </a:r>
          </a:p>
          <a:p>
            <a:pPr>
              <a:spcBef>
                <a:spcPts val="1000"/>
              </a:spcBef>
              <a:buClr>
                <a:srgbClr val="3A7AB6"/>
              </a:buClr>
              <a:buSzPct val="100000"/>
              <a:buFont typeface="Wingdings" pitchFamily="2" charset="2"/>
              <a:buChar char="§"/>
            </a:pPr>
            <a:r>
              <a:rPr lang="en-US" sz="1400" dirty="0">
                <a:solidFill>
                  <a:srgbClr val="000000"/>
                </a:solidFill>
              </a:rPr>
              <a:t>Avoid crowds and poorly ventilated spaces.</a:t>
            </a:r>
          </a:p>
          <a:p>
            <a:pPr>
              <a:spcBef>
                <a:spcPts val="1000"/>
              </a:spcBef>
              <a:buClr>
                <a:srgbClr val="3A7AB6"/>
              </a:buClr>
              <a:buSzPct val="100000"/>
              <a:buFont typeface="Wingdings" pitchFamily="2" charset="2"/>
              <a:buChar char="§"/>
            </a:pPr>
            <a:r>
              <a:rPr lang="en-US" sz="1400" dirty="0">
                <a:solidFill>
                  <a:srgbClr val="000000"/>
                </a:solidFill>
              </a:rPr>
              <a:t>Wash hands often with soap and water.</a:t>
            </a:r>
          </a:p>
          <a:p>
            <a:pPr>
              <a:spcBef>
                <a:spcPts val="1000"/>
              </a:spcBef>
              <a:buClr>
                <a:srgbClr val="3A7AB6"/>
              </a:buClr>
              <a:buSzPct val="100000"/>
              <a:buFont typeface="Wingdings" pitchFamily="2" charset="2"/>
              <a:buChar char="§"/>
            </a:pPr>
            <a:r>
              <a:rPr lang="en-US" sz="1400" dirty="0">
                <a:solidFill>
                  <a:srgbClr val="000000"/>
                </a:solidFill>
              </a:rPr>
              <a:t>Use an alcohol-based hand sanitizer with at least 60% alcohol if soap and water are </a:t>
            </a:r>
            <a:br>
              <a:rPr lang="en-US" sz="1400" dirty="0">
                <a:solidFill>
                  <a:srgbClr val="000000"/>
                </a:solidFill>
              </a:rPr>
            </a:br>
            <a:r>
              <a:rPr lang="en-US" sz="1400" dirty="0">
                <a:solidFill>
                  <a:srgbClr val="000000"/>
                </a:solidFill>
              </a:rPr>
              <a:t>not available.</a:t>
            </a:r>
          </a:p>
          <a:p>
            <a:pPr>
              <a:spcBef>
                <a:spcPts val="1000"/>
              </a:spcBef>
              <a:buClr>
                <a:srgbClr val="3A7AB6"/>
              </a:buClr>
              <a:buSzPct val="100000"/>
              <a:buFont typeface="Wingdings" pitchFamily="2" charset="2"/>
              <a:buChar char="§"/>
            </a:pPr>
            <a:r>
              <a:rPr lang="en-US" sz="1400" dirty="0">
                <a:solidFill>
                  <a:srgbClr val="000000"/>
                </a:solidFill>
              </a:rPr>
              <a:t>Avoid touching your eyes, nose, and mouth with unwashed hands.</a:t>
            </a:r>
          </a:p>
          <a:p>
            <a:pPr>
              <a:spcBef>
                <a:spcPts val="1000"/>
              </a:spcBef>
              <a:buClr>
                <a:srgbClr val="3A7AB6"/>
              </a:buClr>
              <a:buSzPct val="100000"/>
              <a:buFont typeface="Wingdings" pitchFamily="2" charset="2"/>
              <a:buChar char="§"/>
            </a:pPr>
            <a:r>
              <a:rPr lang="en-US" sz="1400" dirty="0">
                <a:solidFill>
                  <a:srgbClr val="000000"/>
                </a:solidFill>
              </a:rPr>
              <a:t>Clean and disinfect frequently touched </a:t>
            </a:r>
            <a:br>
              <a:rPr lang="en-US" sz="1400" dirty="0">
                <a:solidFill>
                  <a:srgbClr val="000000"/>
                </a:solidFill>
              </a:rPr>
            </a:br>
            <a:r>
              <a:rPr lang="en-US" sz="1400" dirty="0">
                <a:solidFill>
                  <a:srgbClr val="000000"/>
                </a:solidFill>
              </a:rPr>
              <a:t>surfaces daily.</a:t>
            </a:r>
          </a:p>
          <a:p>
            <a:pPr>
              <a:spcBef>
                <a:spcPts val="1000"/>
              </a:spcBef>
              <a:buClr>
                <a:srgbClr val="3A7AB6"/>
              </a:buClr>
              <a:buSzPct val="100000"/>
              <a:buFont typeface="Wingdings" pitchFamily="2" charset="2"/>
              <a:buChar char="§"/>
            </a:pPr>
            <a:r>
              <a:rPr lang="en-US" sz="1400" dirty="0">
                <a:solidFill>
                  <a:srgbClr val="000000"/>
                </a:solidFill>
              </a:rPr>
              <a:t>Get a COVID-19 vaccine.</a:t>
            </a:r>
            <a:endParaRPr lang="en-US" sz="1400" dirty="0"/>
          </a:p>
        </p:txBody>
      </p:sp>
      <p:pic>
        <p:nvPicPr>
          <p:cNvPr id="1026" name="Picture 2" descr="A doctor washing his hands.">
            <a:extLst>
              <a:ext uri="{FF2B5EF4-FFF2-40B4-BE49-F238E27FC236}">
                <a16:creationId xmlns:a16="http://schemas.microsoft.com/office/drawing/2014/main" id="{60DE8E20-FA9F-4A6E-BE4E-62E387975E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18"/>
          <a:stretch/>
        </p:blipFill>
        <p:spPr bwMode="auto">
          <a:xfrm>
            <a:off x="5479142" y="333114"/>
            <a:ext cx="3664857" cy="482657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D759591-136C-1844-82DD-0273BB534D6C}"/>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205FBE-28D0-2C47-9677-086C9EFBA413}"/>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8708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EFB7952-828A-F942-995F-A60124928DF5}"/>
              </a:ext>
            </a:extLst>
          </p:cNvPr>
          <p:cNvSpPr txBox="1">
            <a:spLocks/>
          </p:cNvSpPr>
          <p:nvPr/>
        </p:nvSpPr>
        <p:spPr>
          <a:xfrm>
            <a:off x="457200" y="548640"/>
            <a:ext cx="5725886"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COVID-19 vaccination is a safer way to build protection</a:t>
            </a:r>
          </a:p>
        </p:txBody>
      </p:sp>
      <p:sp>
        <p:nvSpPr>
          <p:cNvPr id="6" name="Text Placeholder 2">
            <a:extLst>
              <a:ext uri="{FF2B5EF4-FFF2-40B4-BE49-F238E27FC236}">
                <a16:creationId xmlns:a16="http://schemas.microsoft.com/office/drawing/2014/main" id="{804A23CC-1CF3-B241-9732-E01A0A1305E8}"/>
              </a:ext>
            </a:extLst>
          </p:cNvPr>
          <p:cNvSpPr txBox="1">
            <a:spLocks/>
          </p:cNvSpPr>
          <p:nvPr/>
        </p:nvSpPr>
        <p:spPr bwMode="auto">
          <a:xfrm>
            <a:off x="457200" y="1530061"/>
            <a:ext cx="3998686"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3" indent="-230183" algn="l" rtl="0" eaLnBrk="0" fontAlgn="base" hangingPunct="0">
              <a:spcBef>
                <a:spcPct val="20000"/>
              </a:spcBef>
              <a:spcAft>
                <a:spcPct val="0"/>
              </a:spcAft>
              <a:buClr>
                <a:srgbClr val="005DAA"/>
              </a:buClr>
              <a:buFont typeface="Wingdings" panose="05000000000000000000" pitchFamily="2" charset="2"/>
              <a:buChar char="§"/>
              <a:defRPr sz="2000" b="0" i="0" kern="1200">
                <a:solidFill>
                  <a:srgbClr val="2D2D2D"/>
                </a:solidFill>
                <a:latin typeface="Arial" panose="020B0604020202020204" pitchFamily="34" charset="0"/>
                <a:ea typeface="+mn-ea"/>
                <a:cs typeface="Arial" panose="020B0604020202020204" pitchFamily="34" charset="0"/>
              </a:defRPr>
            </a:lvl1pPr>
            <a:lvl2pPr marL="742931" indent="-285743" algn="l" rtl="0" eaLnBrk="0" fontAlgn="base" hangingPunct="0">
              <a:spcBef>
                <a:spcPct val="20000"/>
              </a:spcBef>
              <a:spcAft>
                <a:spcPct val="0"/>
              </a:spcAft>
              <a:buClr>
                <a:srgbClr val="532E63"/>
              </a:buClr>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2pPr>
            <a:lvl3pPr marL="1142972" indent="-228594" algn="l" rtl="0" eaLnBrk="0" fontAlgn="base" hangingPunct="0">
              <a:spcBef>
                <a:spcPct val="20000"/>
              </a:spcBef>
              <a:spcAft>
                <a:spcPct val="0"/>
              </a:spcAft>
              <a:buClr>
                <a:srgbClr val="9A3B26"/>
              </a:buClr>
              <a:buFont typeface="Arial" panose="020B0604020202020204" pitchFamily="34" charset="0"/>
              <a:buChar char="•"/>
              <a:defRPr sz="2000" b="0" i="0" kern="1200">
                <a:solidFill>
                  <a:srgbClr val="2D2D2D"/>
                </a:solidFill>
                <a:latin typeface="Arial" panose="020B0604020202020204" pitchFamily="34" charset="0"/>
                <a:ea typeface="+mn-ea"/>
                <a:cs typeface="Arial" panose="020B0604020202020204" pitchFamily="34" charset="0"/>
              </a:defRPr>
            </a:lvl3pPr>
            <a:lvl4pPr marL="1600160" indent="-228594" algn="l" rtl="0" eaLnBrk="0" fontAlgn="base" hangingPunct="0">
              <a:spcBef>
                <a:spcPct val="20000"/>
              </a:spcBef>
              <a:spcAft>
                <a:spcPct val="0"/>
              </a:spcAft>
              <a:buFont typeface="Arial" panose="020B0604020202020204" pitchFamily="34" charset="0"/>
              <a:buChar char="–"/>
              <a:defRPr sz="2000" b="0" i="0" kern="1200">
                <a:solidFill>
                  <a:schemeClr val="accent4">
                    <a:lumMod val="75000"/>
                  </a:schemeClr>
                </a:solidFill>
                <a:latin typeface="Arial" panose="020B0604020202020204" pitchFamily="34" charset="0"/>
                <a:ea typeface="+mn-ea"/>
                <a:cs typeface="Arial" panose="020B0604020202020204" pitchFamily="34" charset="0"/>
              </a:defRPr>
            </a:lvl4pPr>
            <a:lvl5pPr marL="2057348" indent="-228594" algn="l" rtl="0" eaLnBrk="0" fontAlgn="base" hangingPunct="0">
              <a:spcBef>
                <a:spcPct val="20000"/>
              </a:spcBef>
              <a:spcAft>
                <a:spcPct val="0"/>
              </a:spcAft>
              <a:buFont typeface="Arial" panose="020B0604020202020204" pitchFamily="34" charset="0"/>
              <a:buChar char="»"/>
              <a:defRPr sz="2000" b="0" i="0" kern="1200">
                <a:solidFill>
                  <a:schemeClr val="accent4">
                    <a:lumMod val="75000"/>
                  </a:schemeClr>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000"/>
              </a:spcBef>
            </a:pPr>
            <a:r>
              <a:rPr lang="en-US" sz="1600" dirty="0"/>
              <a:t>Getting the virus that causes COVID-19 may offer some natural protection, known as an antibody or immune. But experts don’t know how long this protection lasts.</a:t>
            </a:r>
          </a:p>
          <a:p>
            <a:pPr>
              <a:spcBef>
                <a:spcPts val="1000"/>
              </a:spcBef>
            </a:pPr>
            <a:r>
              <a:rPr lang="en-US" sz="1600" dirty="0"/>
              <a:t>The risk of severe illness and death from COVID-19 far outweighs any benefits of natural immunity.</a:t>
            </a:r>
          </a:p>
          <a:p>
            <a:pPr>
              <a:spcBef>
                <a:spcPts val="1000"/>
              </a:spcBef>
            </a:pPr>
            <a:r>
              <a:rPr lang="en-US" sz="1600" dirty="0"/>
              <a:t>COVID-19 vaccination will help protect you by building immunity without the risk of severe illness.</a:t>
            </a:r>
          </a:p>
        </p:txBody>
      </p:sp>
      <p:sp>
        <p:nvSpPr>
          <p:cNvPr id="9" name="Rectangle 8">
            <a:extLst>
              <a:ext uri="{FF2B5EF4-FFF2-40B4-BE49-F238E27FC236}">
                <a16:creationId xmlns:a16="http://schemas.microsoft.com/office/drawing/2014/main" id="{6855D35B-5D93-C946-885F-E1C23997C244}"/>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A1E5CB-8CC8-C942-A22A-FCB853355C23}"/>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37A7381-428B-A141-9FB7-47AD11FB19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4667" t="15835" r="16104" b="18209"/>
          <a:stretch/>
        </p:blipFill>
        <p:spPr>
          <a:xfrm>
            <a:off x="4688116" y="985652"/>
            <a:ext cx="4161017" cy="3964287"/>
          </a:xfrm>
          <a:prstGeom prst="rect">
            <a:avLst/>
          </a:prstGeom>
        </p:spPr>
      </p:pic>
    </p:spTree>
    <p:extLst>
      <p:ext uri="{BB962C8B-B14F-4D97-AF65-F5344CB8AC3E}">
        <p14:creationId xmlns:p14="http://schemas.microsoft.com/office/powerpoint/2010/main" val="52296350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C9EF0F3B-3A19-5F45-9CD2-6B1E4EBECE83}"/>
              </a:ext>
            </a:extLst>
          </p:cNvPr>
          <p:cNvSpPr txBox="1"/>
          <p:nvPr/>
        </p:nvSpPr>
        <p:spPr>
          <a:xfrm>
            <a:off x="457200" y="4625678"/>
            <a:ext cx="8686800" cy="246221"/>
          </a:xfrm>
          <a:prstGeom prst="rect">
            <a:avLst/>
          </a:prstGeom>
          <a:noFill/>
        </p:spPr>
        <p:txBody>
          <a:bodyPr wrap="square" rtlCol="0">
            <a:spAutoFit/>
          </a:bodyPr>
          <a:lstStyle/>
          <a:p>
            <a:r>
              <a:rPr lang="en-US" sz="1000" dirty="0">
                <a:solidFill>
                  <a:srgbClr val="000000"/>
                </a:solidFill>
                <a:latin typeface="Arial" panose="020B0604020202020204" pitchFamily="34" charset="0"/>
                <a:cs typeface="Arial" panose="020B0604020202020204" pitchFamily="34" charset="0"/>
              </a:rPr>
              <a:t>*</a:t>
            </a:r>
            <a:r>
              <a:rPr lang="en-US" sz="1000" dirty="0">
                <a:solidFill>
                  <a:srgbClr val="000000"/>
                </a:solidFill>
                <a:latin typeface="Arial" panose="020B0604020202020204" pitchFamily="34" charset="0"/>
                <a:cs typeface="Arial" panose="020B0604020202020204" pitchFamily="34" charset="0"/>
                <a:hlinkClick r:id="rId3"/>
              </a:rPr>
              <a:t>https://</a:t>
            </a:r>
            <a:r>
              <a:rPr lang="en-US" sz="1000" dirty="0" err="1">
                <a:solidFill>
                  <a:srgbClr val="000000"/>
                </a:solidFill>
                <a:latin typeface="Arial" panose="020B0604020202020204" pitchFamily="34" charset="0"/>
                <a:cs typeface="Arial" panose="020B0604020202020204" pitchFamily="34" charset="0"/>
                <a:hlinkClick r:id="rId3"/>
              </a:rPr>
              <a:t>www.cdc.gov</a:t>
            </a:r>
            <a:r>
              <a:rPr lang="en-US" sz="1000" dirty="0">
                <a:solidFill>
                  <a:srgbClr val="000000"/>
                </a:solidFill>
                <a:latin typeface="Arial" panose="020B0604020202020204" pitchFamily="34" charset="0"/>
                <a:cs typeface="Arial" panose="020B0604020202020204" pitchFamily="34" charset="0"/>
                <a:hlinkClick r:id="rId3"/>
              </a:rPr>
              <a:t>/coronavirus/2019-ncov/hcp/testing-</a:t>
            </a:r>
            <a:r>
              <a:rPr lang="en-US" sz="1000" dirty="0" err="1">
                <a:solidFill>
                  <a:srgbClr val="000000"/>
                </a:solidFill>
                <a:latin typeface="Arial" panose="020B0604020202020204" pitchFamily="34" charset="0"/>
                <a:cs typeface="Arial" panose="020B0604020202020204" pitchFamily="34" charset="0"/>
                <a:hlinkClick r:id="rId3"/>
              </a:rPr>
              <a:t>overview.html</a:t>
            </a:r>
            <a:endParaRPr lang="en-US" sz="1000" dirty="0">
              <a:solidFill>
                <a:srgbClr val="000000"/>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C528D9B-B94C-AB47-936B-18F1F3D0484E}"/>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C9BAF86-2D2B-B344-8718-CBE15CAF2386}"/>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12" name="Title 1">
            <a:extLst>
              <a:ext uri="{FF2B5EF4-FFF2-40B4-BE49-F238E27FC236}">
                <a16:creationId xmlns:a16="http://schemas.microsoft.com/office/drawing/2014/main" id="{B5CF6D2E-E485-9C44-9C5D-2DF3501759E7}"/>
              </a:ext>
            </a:extLst>
          </p:cNvPr>
          <p:cNvSpPr txBox="1">
            <a:spLocks/>
          </p:cNvSpPr>
          <p:nvPr/>
        </p:nvSpPr>
        <p:spPr>
          <a:xfrm>
            <a:off x="457200" y="548640"/>
            <a:ext cx="8229600" cy="4389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Key facts about COVID-19 vaccination</a:t>
            </a:r>
          </a:p>
        </p:txBody>
      </p:sp>
      <p:sp>
        <p:nvSpPr>
          <p:cNvPr id="24" name="TextBox 23">
            <a:extLst>
              <a:ext uri="{FF2B5EF4-FFF2-40B4-BE49-F238E27FC236}">
                <a16:creationId xmlns:a16="http://schemas.microsoft.com/office/drawing/2014/main" id="{D5A1C64E-8C41-5D47-896B-D13CDDEDE794}"/>
              </a:ext>
            </a:extLst>
          </p:cNvPr>
          <p:cNvSpPr txBox="1"/>
          <p:nvPr/>
        </p:nvSpPr>
        <p:spPr>
          <a:xfrm>
            <a:off x="4776343" y="2954315"/>
            <a:ext cx="1645920" cy="646331"/>
          </a:xfrm>
          <a:prstGeom prst="rect">
            <a:avLst/>
          </a:prstGeom>
          <a:noFill/>
        </p:spPr>
        <p:txBody>
          <a:bodyPr wrap="square" rtlCol="0">
            <a:spAutoFit/>
          </a:bodyPr>
          <a:lstStyle/>
          <a:p>
            <a:pPr algn="ctr"/>
            <a:r>
              <a:rPr lang="en-US" sz="1200" b="1" dirty="0">
                <a:solidFill>
                  <a:srgbClr val="1D624D"/>
                </a:solidFill>
                <a:latin typeface="Arial" panose="020B0604020202020204" pitchFamily="34" charset="0"/>
                <a:cs typeface="Arial" panose="020B0604020202020204" pitchFamily="34" charset="0"/>
              </a:rPr>
              <a:t>COVID-19 vaccines </a:t>
            </a:r>
            <a:r>
              <a:rPr lang="en-US" sz="1200" b="1" u="sng" dirty="0">
                <a:solidFill>
                  <a:srgbClr val="1D624D"/>
                </a:solidFill>
                <a:latin typeface="Arial" panose="020B0604020202020204" pitchFamily="34" charset="0"/>
                <a:cs typeface="Arial" panose="020B0604020202020204" pitchFamily="34" charset="0"/>
              </a:rPr>
              <a:t>cannot</a:t>
            </a:r>
            <a:r>
              <a:rPr lang="en-US" sz="1200" b="1" dirty="0">
                <a:solidFill>
                  <a:srgbClr val="1D624D"/>
                </a:solidFill>
                <a:latin typeface="Arial" panose="020B0604020202020204" pitchFamily="34" charset="0"/>
                <a:cs typeface="Arial" panose="020B0604020202020204" pitchFamily="34" charset="0"/>
              </a:rPr>
              <a:t> give you COVID-19</a:t>
            </a:r>
          </a:p>
        </p:txBody>
      </p:sp>
      <p:sp>
        <p:nvSpPr>
          <p:cNvPr id="25" name="TextBox 24">
            <a:extLst>
              <a:ext uri="{FF2B5EF4-FFF2-40B4-BE49-F238E27FC236}">
                <a16:creationId xmlns:a16="http://schemas.microsoft.com/office/drawing/2014/main" id="{F465E09A-7BD3-E340-A03B-EDEC62A6B708}"/>
              </a:ext>
            </a:extLst>
          </p:cNvPr>
          <p:cNvSpPr txBox="1"/>
          <p:nvPr/>
        </p:nvSpPr>
        <p:spPr>
          <a:xfrm>
            <a:off x="2665758" y="2921034"/>
            <a:ext cx="1645920" cy="1015663"/>
          </a:xfrm>
          <a:prstGeom prst="rect">
            <a:avLst/>
          </a:prstGeom>
          <a:noFill/>
        </p:spPr>
        <p:txBody>
          <a:bodyPr wrap="square" rtlCol="0">
            <a:spAutoFit/>
          </a:bodyPr>
          <a:lstStyle/>
          <a:p>
            <a:pPr algn="ctr" eaLnBrk="1" fontAlgn="auto" hangingPunct="1"/>
            <a:r>
              <a:rPr lang="en-US" sz="1200" b="1" dirty="0">
                <a:solidFill>
                  <a:srgbClr val="1D624D"/>
                </a:solidFill>
                <a:latin typeface="Arial" panose="020B0604020202020204" pitchFamily="34" charset="0"/>
                <a:cs typeface="Arial" panose="020B0604020202020204" pitchFamily="34" charset="0"/>
              </a:rPr>
              <a:t>People who have already gotten sick with COVID-19 may still benefit from getting vaccinated</a:t>
            </a:r>
          </a:p>
        </p:txBody>
      </p:sp>
      <p:sp>
        <p:nvSpPr>
          <p:cNvPr id="26" name="TextBox 25">
            <a:extLst>
              <a:ext uri="{FF2B5EF4-FFF2-40B4-BE49-F238E27FC236}">
                <a16:creationId xmlns:a16="http://schemas.microsoft.com/office/drawing/2014/main" id="{5BCB55DA-6520-0341-BDF3-4065D9C45A79}"/>
              </a:ext>
            </a:extLst>
          </p:cNvPr>
          <p:cNvSpPr txBox="1"/>
          <p:nvPr/>
        </p:nvSpPr>
        <p:spPr>
          <a:xfrm>
            <a:off x="540971" y="2955697"/>
            <a:ext cx="1645920" cy="830997"/>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Getting vaccinated can help prevent getting sick with COVID-19</a:t>
            </a:r>
          </a:p>
        </p:txBody>
      </p:sp>
      <p:sp>
        <p:nvSpPr>
          <p:cNvPr id="27" name="TextBox 26">
            <a:extLst>
              <a:ext uri="{FF2B5EF4-FFF2-40B4-BE49-F238E27FC236}">
                <a16:creationId xmlns:a16="http://schemas.microsoft.com/office/drawing/2014/main" id="{EB2AB904-EAA5-F247-B092-74F0AD930E32}"/>
              </a:ext>
            </a:extLst>
          </p:cNvPr>
          <p:cNvSpPr txBox="1"/>
          <p:nvPr/>
        </p:nvSpPr>
        <p:spPr>
          <a:xfrm>
            <a:off x="6886930" y="2921034"/>
            <a:ext cx="1645920" cy="1015663"/>
          </a:xfrm>
          <a:prstGeom prst="rect">
            <a:avLst/>
          </a:prstGeom>
          <a:noFill/>
        </p:spPr>
        <p:txBody>
          <a:bodyPr wrap="square" rtlCol="0">
            <a:spAutoFit/>
          </a:bodyPr>
          <a:lstStyle/>
          <a:p>
            <a:pPr lvl="0" algn="ctr" defTabSz="914378" eaLnBrk="1" fontAlgn="auto" hangingPunct="1">
              <a:spcBef>
                <a:spcPts val="0"/>
              </a:spcBef>
              <a:spcAft>
                <a:spcPts val="0"/>
              </a:spcAft>
              <a:defRPr/>
            </a:pPr>
            <a:r>
              <a:rPr lang="en-US" sz="1200" b="1" dirty="0">
                <a:solidFill>
                  <a:srgbClr val="1D624D"/>
                </a:solidFill>
                <a:latin typeface="Arial" panose="020B0604020202020204" pitchFamily="34" charset="0"/>
                <a:cs typeface="Arial" panose="020B0604020202020204" pitchFamily="34" charset="0"/>
              </a:rPr>
              <a:t>COVID-19 vaccines will not cause you to test positive on COVID-19 </a:t>
            </a:r>
            <a:r>
              <a:rPr lang="en-US" sz="1200" b="1" u="sng" dirty="0">
                <a:solidFill>
                  <a:srgbClr val="1D624D"/>
                </a:solidFill>
                <a:latin typeface="Arial" panose="020B0604020202020204" pitchFamily="34" charset="0"/>
                <a:cs typeface="Arial" panose="020B0604020202020204" pitchFamily="34" charset="0"/>
              </a:rPr>
              <a:t>viral</a:t>
            </a:r>
            <a:r>
              <a:rPr lang="en-US" sz="1200" b="1" dirty="0">
                <a:solidFill>
                  <a:srgbClr val="1D624D"/>
                </a:solidFill>
                <a:latin typeface="Arial" panose="020B0604020202020204" pitchFamily="34" charset="0"/>
                <a:cs typeface="Arial" panose="020B0604020202020204" pitchFamily="34" charset="0"/>
              </a:rPr>
              <a:t> tests*</a:t>
            </a:r>
          </a:p>
        </p:txBody>
      </p:sp>
      <p:sp>
        <p:nvSpPr>
          <p:cNvPr id="28" name="TextBox 27">
            <a:hlinkClick r:id="rId4"/>
            <a:extLst>
              <a:ext uri="{FF2B5EF4-FFF2-40B4-BE49-F238E27FC236}">
                <a16:creationId xmlns:a16="http://schemas.microsoft.com/office/drawing/2014/main" id="{EF1520ED-EB45-6B41-A506-01D718D99321}"/>
              </a:ext>
            </a:extLst>
          </p:cNvPr>
          <p:cNvSpPr txBox="1"/>
          <p:nvPr/>
        </p:nvSpPr>
        <p:spPr>
          <a:xfrm>
            <a:off x="555171" y="4152927"/>
            <a:ext cx="8033657" cy="307777"/>
          </a:xfrm>
          <a:prstGeom prst="rect">
            <a:avLst/>
          </a:prstGeom>
          <a:no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rPr>
              <a:t>https://</a:t>
            </a:r>
            <a:r>
              <a:rPr lang="en-US" sz="1400" b="1" dirty="0" err="1">
                <a:solidFill>
                  <a:srgbClr val="3A7AB6"/>
                </a:solidFill>
                <a:latin typeface="Arial" panose="020B0604020202020204" pitchFamily="34" charset="0"/>
                <a:cs typeface="Arial" panose="020B0604020202020204" pitchFamily="34" charset="0"/>
              </a:rPr>
              <a:t>www.cdc.gov</a:t>
            </a:r>
            <a:r>
              <a:rPr lang="en-US" sz="1400" b="1" dirty="0">
                <a:solidFill>
                  <a:srgbClr val="3A7AB6"/>
                </a:solidFill>
                <a:latin typeface="Arial" panose="020B0604020202020204" pitchFamily="34" charset="0"/>
                <a:cs typeface="Arial" panose="020B0604020202020204" pitchFamily="34" charset="0"/>
              </a:rPr>
              <a:t>/coronavirus/2019-ncov/vaccines/about-vaccines/vaccine-</a:t>
            </a:r>
            <a:r>
              <a:rPr lang="en-US" sz="1400" b="1" dirty="0" err="1">
                <a:solidFill>
                  <a:srgbClr val="3A7AB6"/>
                </a:solidFill>
                <a:latin typeface="Arial" panose="020B0604020202020204" pitchFamily="34" charset="0"/>
                <a:cs typeface="Arial" panose="020B0604020202020204" pitchFamily="34" charset="0"/>
              </a:rPr>
              <a:t>myths.html</a:t>
            </a:r>
            <a:endParaRPr lang="en-US" sz="1400" b="1" dirty="0">
              <a:solidFill>
                <a:srgbClr val="3A7AB6"/>
              </a:solidFill>
              <a:latin typeface="Arial" panose="020B0604020202020204" pitchFamily="34" charset="0"/>
              <a:cs typeface="Arial" panose="020B0604020202020204" pitchFamily="34" charset="0"/>
            </a:endParaRPr>
          </a:p>
        </p:txBody>
      </p:sp>
      <p:pic>
        <p:nvPicPr>
          <p:cNvPr id="32" name="Picture 31">
            <a:extLst>
              <a:ext uri="{FF2B5EF4-FFF2-40B4-BE49-F238E27FC236}">
                <a16:creationId xmlns:a16="http://schemas.microsoft.com/office/drawing/2014/main" id="{6E7B55D8-54CF-B646-BE69-337359B219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005" y="1584134"/>
            <a:ext cx="1593184" cy="1181108"/>
          </a:xfrm>
          <a:prstGeom prst="rect">
            <a:avLst/>
          </a:prstGeom>
        </p:spPr>
      </p:pic>
      <p:pic>
        <p:nvPicPr>
          <p:cNvPr id="33" name="Picture 32">
            <a:extLst>
              <a:ext uri="{FF2B5EF4-FFF2-40B4-BE49-F238E27FC236}">
                <a16:creationId xmlns:a16="http://schemas.microsoft.com/office/drawing/2014/main" id="{BA7BBA0F-9236-5040-B37A-9A086B142C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02934" y="1434218"/>
            <a:ext cx="771567" cy="1222422"/>
          </a:xfrm>
          <a:prstGeom prst="rect">
            <a:avLst/>
          </a:prstGeom>
        </p:spPr>
      </p:pic>
      <p:pic>
        <p:nvPicPr>
          <p:cNvPr id="34" name="Picture 33">
            <a:extLst>
              <a:ext uri="{FF2B5EF4-FFF2-40B4-BE49-F238E27FC236}">
                <a16:creationId xmlns:a16="http://schemas.microsoft.com/office/drawing/2014/main" id="{B6D797BB-FBDF-8146-A8BE-E31F1644F1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26151" y="1515918"/>
            <a:ext cx="785899" cy="1181108"/>
          </a:xfrm>
          <a:prstGeom prst="rect">
            <a:avLst/>
          </a:prstGeom>
        </p:spPr>
      </p:pic>
      <p:pic>
        <p:nvPicPr>
          <p:cNvPr id="35" name="Picture 34">
            <a:extLst>
              <a:ext uri="{FF2B5EF4-FFF2-40B4-BE49-F238E27FC236}">
                <a16:creationId xmlns:a16="http://schemas.microsoft.com/office/drawing/2014/main" id="{2F293181-9B1D-CB40-9AFD-2E2E649D8CA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03965" y="1545982"/>
            <a:ext cx="1255586" cy="1120981"/>
          </a:xfrm>
          <a:prstGeom prst="rect">
            <a:avLst/>
          </a:prstGeom>
        </p:spPr>
      </p:pic>
      <p:sp>
        <p:nvSpPr>
          <p:cNvPr id="30" name="Rectangle 29">
            <a:extLst>
              <a:ext uri="{FF2B5EF4-FFF2-40B4-BE49-F238E27FC236}">
                <a16:creationId xmlns:a16="http://schemas.microsoft.com/office/drawing/2014/main" id="{E650D0C0-B808-B342-B688-445629F7679D}"/>
              </a:ext>
            </a:extLst>
          </p:cNvPr>
          <p:cNvSpPr/>
          <p:nvPr/>
        </p:nvSpPr>
        <p:spPr>
          <a:xfrm>
            <a:off x="2383592"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06519528-EC15-2B42-AD3E-3B99BFE14F09}"/>
              </a:ext>
            </a:extLst>
          </p:cNvPr>
          <p:cNvSpPr/>
          <p:nvPr/>
        </p:nvSpPr>
        <p:spPr>
          <a:xfrm>
            <a:off x="4494179"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C75C16-3DBB-804B-8225-3A29EF1341C6}"/>
              </a:ext>
            </a:extLst>
          </p:cNvPr>
          <p:cNvSpPr/>
          <p:nvPr/>
        </p:nvSpPr>
        <p:spPr>
          <a:xfrm>
            <a:off x="6604766" y="1364343"/>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36EC754-B4F1-454E-8D96-A34E9971619A}"/>
              </a:ext>
            </a:extLst>
          </p:cNvPr>
          <p:cNvSpPr/>
          <p:nvPr/>
        </p:nvSpPr>
        <p:spPr>
          <a:xfrm>
            <a:off x="555171" y="4009439"/>
            <a:ext cx="8033657"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411419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7">
            <a:extLst>
              <a:ext uri="{FF2B5EF4-FFF2-40B4-BE49-F238E27FC236}">
                <a16:creationId xmlns:a16="http://schemas.microsoft.com/office/drawing/2014/main" id="{E5905550-A7A3-4DE9-969E-46279CAFC4DF}"/>
              </a:ext>
            </a:extLst>
          </p:cNvPr>
          <p:cNvSpPr txBox="1">
            <a:spLocks/>
          </p:cNvSpPr>
          <p:nvPr/>
        </p:nvSpPr>
        <p:spPr bwMode="auto">
          <a:xfrm>
            <a:off x="463925" y="1118824"/>
            <a:ext cx="8514806" cy="310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0188" indent="-230188" algn="l" rtl="0" eaLnBrk="0" fontAlgn="base" hangingPunct="0">
              <a:spcBef>
                <a:spcPct val="20000"/>
              </a:spcBef>
              <a:spcAft>
                <a:spcPct val="0"/>
              </a:spcAft>
              <a:buClr>
                <a:srgbClr val="005DAA"/>
              </a:buClr>
              <a:buFont typeface="Wingdings" panose="05000000000000000000" pitchFamily="2" charset="2"/>
              <a:buChar char="§"/>
              <a:defRPr sz="2000" kern="1200">
                <a:solidFill>
                  <a:srgbClr val="2D2D2D"/>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Clr>
                <a:srgbClr val="532E63"/>
              </a:buClr>
              <a:buFont typeface="Arial" panose="020B0604020202020204" pitchFamily="34" charset="0"/>
              <a:buChar char="–"/>
              <a:defRPr sz="2000" kern="1200">
                <a:solidFill>
                  <a:srgbClr val="2D2D2D"/>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Clr>
                <a:srgbClr val="9A3B26"/>
              </a:buClr>
              <a:buFont typeface="Arial" panose="020B0604020202020204" pitchFamily="34" charset="0"/>
              <a:buChar char="•"/>
              <a:defRPr sz="2000" kern="1200">
                <a:solidFill>
                  <a:srgbClr val="2D2D2D"/>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accent4">
                    <a:lumMod val="75000"/>
                  </a:schemeClr>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378">
              <a:buNone/>
            </a:pPr>
            <a:r>
              <a:rPr lang="en-US" sz="1600" b="1" dirty="0">
                <a:latin typeface="Arial" panose="020B0604020202020204" pitchFamily="34" charset="0"/>
                <a:cs typeface="Arial" panose="020B0604020202020204" pitchFamily="34" charset="0"/>
              </a:rPr>
              <a:t>COVID-19 vaccines are being held to the </a:t>
            </a:r>
            <a:r>
              <a:rPr lang="en-US" sz="1600" b="1" dirty="0">
                <a:solidFill>
                  <a:srgbClr val="3A7AB6"/>
                </a:solidFill>
                <a:latin typeface="Arial" panose="020B0604020202020204" pitchFamily="34" charset="0"/>
                <a:cs typeface="Arial" panose="020B0604020202020204" pitchFamily="34" charset="0"/>
              </a:rPr>
              <a:t>same safety standards</a:t>
            </a:r>
            <a:r>
              <a:rPr lang="en-US" sz="1600" dirty="0">
                <a:solidFill>
                  <a:srgbClr val="3A7AB6"/>
                </a:solidFill>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as all vaccines.</a:t>
            </a:r>
          </a:p>
        </p:txBody>
      </p:sp>
      <p:sp>
        <p:nvSpPr>
          <p:cNvPr id="8" name="Title 1">
            <a:extLst>
              <a:ext uri="{FF2B5EF4-FFF2-40B4-BE49-F238E27FC236}">
                <a16:creationId xmlns:a16="http://schemas.microsoft.com/office/drawing/2014/main" id="{8960E41A-C8B5-CC4A-BA5F-E6E1FD1857E4}"/>
              </a:ext>
            </a:extLst>
          </p:cNvPr>
          <p:cNvSpPr txBox="1">
            <a:spLocks/>
          </p:cNvSpPr>
          <p:nvPr/>
        </p:nvSpPr>
        <p:spPr>
          <a:xfrm>
            <a:off x="457200" y="548640"/>
            <a:ext cx="8432800" cy="437012"/>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Safety of COVID-19 vaccines is a top priority</a:t>
            </a:r>
          </a:p>
        </p:txBody>
      </p:sp>
      <p:sp>
        <p:nvSpPr>
          <p:cNvPr id="10" name="Rectangle 9">
            <a:extLst>
              <a:ext uri="{FF2B5EF4-FFF2-40B4-BE49-F238E27FC236}">
                <a16:creationId xmlns:a16="http://schemas.microsoft.com/office/drawing/2014/main" id="{16B8C177-08F5-5549-B248-9418FB7E24BB}"/>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E0C193-4D9E-C340-AF14-948602235571}"/>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51CD9466-840C-49BC-BD9F-AACB28D7352B}"/>
              </a:ext>
            </a:extLst>
          </p:cNvPr>
          <p:cNvGrpSpPr/>
          <p:nvPr/>
        </p:nvGrpSpPr>
        <p:grpSpPr>
          <a:xfrm>
            <a:off x="627037" y="1755167"/>
            <a:ext cx="8188581" cy="3146732"/>
            <a:chOff x="555720" y="1755167"/>
            <a:chExt cx="8188581" cy="3146732"/>
          </a:xfrm>
        </p:grpSpPr>
        <p:sp>
          <p:nvSpPr>
            <p:cNvPr id="21" name="Rectangle 20">
              <a:extLst>
                <a:ext uri="{FF2B5EF4-FFF2-40B4-BE49-F238E27FC236}">
                  <a16:creationId xmlns:a16="http://schemas.microsoft.com/office/drawing/2014/main" id="{FACFF63F-0792-413A-BE8E-C5C5B9D15589}"/>
                </a:ext>
              </a:extLst>
            </p:cNvPr>
            <p:cNvSpPr/>
            <p:nvPr/>
          </p:nvSpPr>
          <p:spPr>
            <a:xfrm>
              <a:off x="689322" y="3147251"/>
              <a:ext cx="3447288" cy="1031051"/>
            </a:xfrm>
            <a:prstGeom prst="rect">
              <a:avLst/>
            </a:prstGeom>
            <a:solidFill>
              <a:schemeClr val="bg2">
                <a:alpha val="70000"/>
              </a:schemeClr>
            </a:solidFill>
          </p:spPr>
          <p:txBody>
            <a:bodyPr wrap="square" lIns="0" rIns="0">
              <a:spAutoFit/>
            </a:bodyPr>
            <a:lstStyle/>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FDA</a:t>
              </a:r>
              <a:r>
                <a:rPr lang="en-US" sz="1400" dirty="0">
                  <a:solidFill>
                    <a:srgbClr val="000000"/>
                  </a:solidFill>
                  <a:latin typeface="Arial" panose="020B0604020202020204" pitchFamily="34" charset="0"/>
                  <a:cs typeface="Arial" panose="020B0604020202020204" pitchFamily="34" charset="0"/>
                </a:rPr>
                <a:t> carefully reviews all safety data from clinical trials.</a:t>
              </a:r>
            </a:p>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ACIP</a:t>
              </a:r>
              <a:r>
                <a:rPr lang="en-US" sz="1400" dirty="0">
                  <a:solidFill>
                    <a:srgbClr val="000000"/>
                  </a:solidFill>
                  <a:latin typeface="Arial" panose="020B0604020202020204" pitchFamily="34" charset="0"/>
                  <a:cs typeface="Arial" panose="020B0604020202020204" pitchFamily="34" charset="0"/>
                </a:rPr>
                <a:t> reviews all safety data before recommending use.</a:t>
              </a:r>
            </a:p>
          </p:txBody>
        </p:sp>
        <p:sp>
          <p:nvSpPr>
            <p:cNvPr id="22" name="Rectangle 21">
              <a:extLst>
                <a:ext uri="{FF2B5EF4-FFF2-40B4-BE49-F238E27FC236}">
                  <a16:creationId xmlns:a16="http://schemas.microsoft.com/office/drawing/2014/main" id="{7C8F367A-BB28-4390-BFC6-49B74E561F6F}"/>
                </a:ext>
              </a:extLst>
            </p:cNvPr>
            <p:cNvSpPr/>
            <p:nvPr/>
          </p:nvSpPr>
          <p:spPr>
            <a:xfrm>
              <a:off x="4556991" y="3147251"/>
              <a:ext cx="3448786" cy="954107"/>
            </a:xfrm>
            <a:prstGeom prst="rect">
              <a:avLst/>
            </a:prstGeom>
            <a:solidFill>
              <a:schemeClr val="bg2">
                <a:alpha val="70000"/>
              </a:schemeClr>
            </a:solidFill>
          </p:spPr>
          <p:txBody>
            <a:bodyPr wrap="square" lIns="0" tIns="45720" rIns="91440" bIns="45720" anchor="t">
              <a:spAutoFit/>
            </a:bodyPr>
            <a:lstStyle/>
            <a:p>
              <a:pPr marL="285750" indent="-285750" defTabSz="914378">
                <a:spcBef>
                  <a:spcPts val="600"/>
                </a:spcBef>
                <a:buClr>
                  <a:srgbClr val="3A7AB6"/>
                </a:buClr>
                <a:buFont typeface="Wingdings" pitchFamily="2" charset="2"/>
                <a:buChar char="§"/>
              </a:pPr>
              <a:r>
                <a:rPr lang="en-US" sz="1400" b="1" dirty="0">
                  <a:solidFill>
                    <a:srgbClr val="000000"/>
                  </a:solidFill>
                  <a:latin typeface="Arial" panose="020B0604020202020204" pitchFamily="34" charset="0"/>
                  <a:cs typeface="Arial" panose="020B0604020202020204" pitchFamily="34" charset="0"/>
                </a:rPr>
                <a:t>FDA</a:t>
              </a:r>
              <a:r>
                <a:rPr lang="en-US" sz="1400" dirty="0">
                  <a:solidFill>
                    <a:srgbClr val="000000"/>
                  </a:solidFill>
                  <a:latin typeface="Arial" panose="020B0604020202020204" pitchFamily="34" charset="0"/>
                  <a:cs typeface="Arial" panose="020B0604020202020204" pitchFamily="34" charset="0"/>
                </a:rPr>
                <a:t> and </a:t>
              </a:r>
              <a:r>
                <a:rPr lang="en-US" sz="1400" b="1" dirty="0">
                  <a:solidFill>
                    <a:srgbClr val="000000"/>
                  </a:solidFill>
                  <a:latin typeface="Arial" panose="020B0604020202020204" pitchFamily="34" charset="0"/>
                  <a:cs typeface="Arial" panose="020B0604020202020204" pitchFamily="34" charset="0"/>
                </a:rPr>
                <a:t>CDC</a:t>
              </a:r>
              <a:r>
                <a:rPr lang="en-US" sz="1400" dirty="0">
                  <a:solidFill>
                    <a:srgbClr val="000000"/>
                  </a:solidFill>
                  <a:latin typeface="Arial" panose="020B0604020202020204" pitchFamily="34" charset="0"/>
                  <a:cs typeface="Arial" panose="020B0604020202020204" pitchFamily="34" charset="0"/>
                </a:rPr>
                <a:t> closely monitor vaccine safety and side effects. There are systems in place that allow CDC and FDA to watch for safety issues.</a:t>
              </a:r>
            </a:p>
          </p:txBody>
        </p:sp>
        <p:pic>
          <p:nvPicPr>
            <p:cNvPr id="25" name="Picture 24" descr="Logo&#10;&#10;Description automatically generated">
              <a:extLst>
                <a:ext uri="{FF2B5EF4-FFF2-40B4-BE49-F238E27FC236}">
                  <a16:creationId xmlns:a16="http://schemas.microsoft.com/office/drawing/2014/main" id="{D534C79E-C95A-4F35-B337-8FB4B04D69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200" y="2185920"/>
              <a:ext cx="870313" cy="870313"/>
            </a:xfrm>
            <a:prstGeom prst="rect">
              <a:avLst/>
            </a:prstGeom>
          </p:spPr>
        </p:pic>
        <p:pic>
          <p:nvPicPr>
            <p:cNvPr id="28" name="Picture 27">
              <a:extLst>
                <a:ext uri="{FF2B5EF4-FFF2-40B4-BE49-F238E27FC236}">
                  <a16:creationId xmlns:a16="http://schemas.microsoft.com/office/drawing/2014/main" id="{2EA4BF79-B7C9-4BC9-86BE-6E8E0A85FAE4}"/>
                </a:ext>
              </a:extLst>
            </p:cNvPr>
            <p:cNvPicPr>
              <a:picLocks noChangeAspect="1"/>
            </p:cNvPicPr>
            <p:nvPr/>
          </p:nvPicPr>
          <p:blipFill rotWithShape="1">
            <a:blip r:embed="rId4">
              <a:extLst>
                <a:ext uri="{28A0092B-C50C-407E-A947-70E740481C1C}">
                  <a14:useLocalDpi xmlns:a14="http://schemas.microsoft.com/office/drawing/2010/main" val="0"/>
                </a:ext>
              </a:extLst>
            </a:blip>
            <a:srcRect l="-6688" r="-2671" b="-10695"/>
            <a:stretch/>
          </p:blipFill>
          <p:spPr>
            <a:xfrm>
              <a:off x="5912170" y="2226280"/>
              <a:ext cx="1248169" cy="894939"/>
            </a:xfrm>
            <a:prstGeom prst="rect">
              <a:avLst/>
            </a:prstGeom>
          </p:spPr>
        </p:pic>
        <p:sp>
          <p:nvSpPr>
            <p:cNvPr id="30" name="TextBox 29">
              <a:extLst>
                <a:ext uri="{FF2B5EF4-FFF2-40B4-BE49-F238E27FC236}">
                  <a16:creationId xmlns:a16="http://schemas.microsoft.com/office/drawing/2014/main" id="{78806325-8683-400D-B6B1-2AE570A2EC10}"/>
                </a:ext>
              </a:extLst>
            </p:cNvPr>
            <p:cNvSpPr txBox="1"/>
            <p:nvPr/>
          </p:nvSpPr>
          <p:spPr>
            <a:xfrm>
              <a:off x="2212315" y="2367817"/>
              <a:ext cx="1149306" cy="646331"/>
            </a:xfrm>
            <a:prstGeom prst="rect">
              <a:avLst/>
            </a:prstGeom>
            <a:noFill/>
          </p:spPr>
          <p:txBody>
            <a:bodyPr wrap="square" rtlCol="0">
              <a:spAutoFit/>
            </a:bodyPr>
            <a:lstStyle/>
            <a:p>
              <a:pPr algn="ctr"/>
              <a:r>
                <a:rPr lang="en-US" sz="3600" b="1" dirty="0">
                  <a:solidFill>
                    <a:srgbClr val="3A7AB6"/>
                  </a:solidFill>
                  <a:latin typeface="Arial Narrow" panose="020B0604020202020204" pitchFamily="34" charset="0"/>
                  <a:cs typeface="Arial Narrow" panose="020B0604020202020204" pitchFamily="34" charset="0"/>
                </a:rPr>
                <a:t>ACIP</a:t>
              </a:r>
              <a:endParaRPr lang="en-US" sz="5400" b="1" dirty="0">
                <a:solidFill>
                  <a:srgbClr val="3A7AB6"/>
                </a:solidFill>
                <a:latin typeface="Arial Narrow" panose="020B0604020202020204" pitchFamily="34" charset="0"/>
                <a:cs typeface="Arial Narrow" panose="020B0604020202020204" pitchFamily="34" charset="0"/>
              </a:endParaRPr>
            </a:p>
          </p:txBody>
        </p:sp>
        <p:grpSp>
          <p:nvGrpSpPr>
            <p:cNvPr id="31" name="Group 30">
              <a:extLst>
                <a:ext uri="{FF2B5EF4-FFF2-40B4-BE49-F238E27FC236}">
                  <a16:creationId xmlns:a16="http://schemas.microsoft.com/office/drawing/2014/main" id="{6E347EF4-031E-448B-ADCD-4598F8423002}"/>
                </a:ext>
              </a:extLst>
            </p:cNvPr>
            <p:cNvGrpSpPr/>
            <p:nvPr/>
          </p:nvGrpSpPr>
          <p:grpSpPr>
            <a:xfrm>
              <a:off x="555720" y="1765294"/>
              <a:ext cx="7143540" cy="365642"/>
              <a:chOff x="555720" y="1765294"/>
              <a:chExt cx="7143540" cy="365642"/>
            </a:xfrm>
          </p:grpSpPr>
          <p:sp>
            <p:nvSpPr>
              <p:cNvPr id="37" name="Rectangle 36">
                <a:extLst>
                  <a:ext uri="{FF2B5EF4-FFF2-40B4-BE49-F238E27FC236}">
                    <a16:creationId xmlns:a16="http://schemas.microsoft.com/office/drawing/2014/main" id="{36E3C9B8-7EA8-4969-9AB6-9FE1A91763F7}"/>
                  </a:ext>
                </a:extLst>
              </p:cNvPr>
              <p:cNvSpPr/>
              <p:nvPr/>
            </p:nvSpPr>
            <p:spPr>
              <a:xfrm>
                <a:off x="555720" y="1765294"/>
                <a:ext cx="3434177" cy="365642"/>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3A2F3E91-C8B7-4CA9-A727-6EFFD53BF107}"/>
                  </a:ext>
                </a:extLst>
              </p:cNvPr>
              <p:cNvSpPr/>
              <p:nvPr/>
            </p:nvSpPr>
            <p:spPr>
              <a:xfrm>
                <a:off x="4405749" y="1765294"/>
                <a:ext cx="3293511" cy="365642"/>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9C1073C-D665-4E9C-862D-23688C1BD84D}"/>
                  </a:ext>
                </a:extLst>
              </p:cNvPr>
              <p:cNvSpPr txBox="1"/>
              <p:nvPr/>
            </p:nvSpPr>
            <p:spPr>
              <a:xfrm>
                <a:off x="689324" y="1787829"/>
                <a:ext cx="2672297" cy="338554"/>
              </a:xfrm>
              <a:prstGeom prst="rect">
                <a:avLst/>
              </a:prstGeom>
              <a:noFill/>
            </p:spPr>
            <p:txBody>
              <a:bodyPr wrap="square" lIns="0" rtlCol="0">
                <a:spAutoFit/>
              </a:bodyPr>
              <a:lstStyle/>
              <a:p>
                <a:pPr>
                  <a:spcAft>
                    <a:spcPts val="1200"/>
                  </a:spcAft>
                </a:pPr>
                <a:r>
                  <a:rPr lang="en-US" sz="1600" b="1" dirty="0">
                    <a:solidFill>
                      <a:srgbClr val="FFFFFF"/>
                    </a:solidFill>
                    <a:latin typeface="Arial Black" panose="020B0604020202020204" pitchFamily="34" charset="0"/>
                    <a:cs typeface="Arial Black" panose="020B0604020202020204" pitchFamily="34" charset="0"/>
                  </a:rPr>
                  <a:t>Before Authorization</a:t>
                </a:r>
                <a:endParaRPr lang="en-US" sz="1300" b="1" dirty="0">
                  <a:solidFill>
                    <a:srgbClr val="4EA346"/>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DEFC2EE7-3DD1-4B0D-BE7B-C85A16276137}"/>
                  </a:ext>
                </a:extLst>
              </p:cNvPr>
              <p:cNvSpPr txBox="1"/>
              <p:nvPr/>
            </p:nvSpPr>
            <p:spPr>
              <a:xfrm>
                <a:off x="4492575" y="1787830"/>
                <a:ext cx="2458530" cy="338554"/>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After Authorization</a:t>
                </a:r>
                <a:endParaRPr lang="en-US" sz="1300" b="1" dirty="0">
                  <a:solidFill>
                    <a:srgbClr val="1D624D"/>
                  </a:solidFill>
                  <a:latin typeface="Arial" panose="020B0604020202020204" pitchFamily="34" charset="0"/>
                  <a:cs typeface="Arial" panose="020B0604020202020204" pitchFamily="34" charset="0"/>
                </a:endParaRPr>
              </a:p>
            </p:txBody>
          </p:sp>
          <p:pic>
            <p:nvPicPr>
              <p:cNvPr id="41" name="Picture 40">
                <a:extLst>
                  <a:ext uri="{FF2B5EF4-FFF2-40B4-BE49-F238E27FC236}">
                    <a16:creationId xmlns:a16="http://schemas.microsoft.com/office/drawing/2014/main" id="{3E9A1F2E-2715-4DDE-A146-E3D0547AAA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4663" y="1814544"/>
                <a:ext cx="270329" cy="270329"/>
              </a:xfrm>
              <a:prstGeom prst="rect">
                <a:avLst/>
              </a:prstGeom>
            </p:spPr>
          </p:pic>
          <p:pic>
            <p:nvPicPr>
              <p:cNvPr id="42" name="Picture 41">
                <a:extLst>
                  <a:ext uri="{FF2B5EF4-FFF2-40B4-BE49-F238E27FC236}">
                    <a16:creationId xmlns:a16="http://schemas.microsoft.com/office/drawing/2014/main" id="{25D0F3D3-A9EB-4326-AA5C-CC3908AE488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41557" y="1814544"/>
                <a:ext cx="270329" cy="270329"/>
              </a:xfrm>
              <a:prstGeom prst="rect">
                <a:avLst/>
              </a:prstGeom>
            </p:spPr>
          </p:pic>
        </p:grpSp>
        <p:pic>
          <p:nvPicPr>
            <p:cNvPr id="32" name="Picture 31" descr="Logo&#10;&#10;Description automatically generated">
              <a:extLst>
                <a:ext uri="{FF2B5EF4-FFF2-40B4-BE49-F238E27FC236}">
                  <a16:creationId xmlns:a16="http://schemas.microsoft.com/office/drawing/2014/main" id="{D1197AC1-B753-4947-8220-239D1A557A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8954" y="2185920"/>
              <a:ext cx="870313" cy="870313"/>
            </a:xfrm>
            <a:prstGeom prst="rect">
              <a:avLst/>
            </a:prstGeom>
          </p:spPr>
        </p:pic>
        <p:pic>
          <p:nvPicPr>
            <p:cNvPr id="33" name="Picture 32">
              <a:hlinkClick r:id="rId7"/>
              <a:extLst>
                <a:ext uri="{FF2B5EF4-FFF2-40B4-BE49-F238E27FC236}">
                  <a16:creationId xmlns:a16="http://schemas.microsoft.com/office/drawing/2014/main" id="{249C6069-A365-486F-9BE5-B4E8ECFCBC6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2000" y="4117017"/>
              <a:ext cx="2155505" cy="201908"/>
            </a:xfrm>
            <a:prstGeom prst="rect">
              <a:avLst/>
            </a:prstGeom>
          </p:spPr>
        </p:pic>
        <p:pic>
          <p:nvPicPr>
            <p:cNvPr id="34" name="Picture 33">
              <a:hlinkClick r:id="rId9"/>
              <a:extLst>
                <a:ext uri="{FF2B5EF4-FFF2-40B4-BE49-F238E27FC236}">
                  <a16:creationId xmlns:a16="http://schemas.microsoft.com/office/drawing/2014/main" id="{9F8ED90A-47E5-45E6-9C4B-2CCE78DE78E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1105" y="4076609"/>
              <a:ext cx="1793196" cy="348340"/>
            </a:xfrm>
            <a:prstGeom prst="rect">
              <a:avLst/>
            </a:prstGeom>
          </p:spPr>
        </p:pic>
        <p:sp>
          <p:nvSpPr>
            <p:cNvPr id="35" name="Rectangle 34">
              <a:extLst>
                <a:ext uri="{FF2B5EF4-FFF2-40B4-BE49-F238E27FC236}">
                  <a16:creationId xmlns:a16="http://schemas.microsoft.com/office/drawing/2014/main" id="{9A1D4A59-915D-4C3F-9999-2EC9B1207CF0}"/>
                </a:ext>
              </a:extLst>
            </p:cNvPr>
            <p:cNvSpPr/>
            <p:nvPr/>
          </p:nvSpPr>
          <p:spPr>
            <a:xfrm>
              <a:off x="4162799" y="1755167"/>
              <a:ext cx="89615" cy="2931619"/>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5B2A3883-6424-4AC7-95E3-1AD356B61265}"/>
                </a:ext>
              </a:extLst>
            </p:cNvPr>
            <p:cNvSpPr txBox="1"/>
            <p:nvPr/>
          </p:nvSpPr>
          <p:spPr>
            <a:xfrm>
              <a:off x="4425316" y="4471012"/>
              <a:ext cx="3284911" cy="430887"/>
            </a:xfrm>
            <a:prstGeom prst="rect">
              <a:avLst/>
            </a:prstGeom>
            <a:solidFill>
              <a:schemeClr val="bg2">
                <a:lumMod val="95000"/>
              </a:schemeClr>
            </a:solidFill>
          </p:spPr>
          <p:txBody>
            <a:bodyPr wrap="square" rtlCol="0">
              <a:spAutoFit/>
            </a:bodyPr>
            <a:lstStyle/>
            <a:p>
              <a:pPr algn="ctr"/>
              <a:r>
                <a:rPr lang="en-US" sz="1050" b="1" dirty="0">
                  <a:solidFill>
                    <a:srgbClr val="3A7AB6"/>
                  </a:solidFill>
                  <a:latin typeface="Arial" panose="020B0604020202020204" pitchFamily="34" charset="0"/>
                  <a:cs typeface="Arial" panose="020B0604020202020204" pitchFamily="34" charset="0"/>
                </a:rPr>
                <a:t>V-safe: </a:t>
              </a:r>
              <a:r>
                <a:rPr lang="en-US" sz="1050" b="1" dirty="0">
                  <a:solidFill>
                    <a:srgbClr val="3A7AB6"/>
                  </a:solidFill>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https://www.cdc.gov/coronavirus/2019-ncov/vaccines/safety/vsafe.html</a:t>
              </a:r>
              <a:r>
                <a:rPr lang="en-US" sz="1050" b="1" dirty="0">
                  <a:solidFill>
                    <a:srgbClr val="3A7AB6"/>
                  </a:solidFill>
                  <a:latin typeface="Arial" panose="020B0604020202020204" pitchFamily="34" charset="0"/>
                  <a:cs typeface="Arial" panose="020B0604020202020204" pitchFamily="34" charset="0"/>
                </a:rPr>
                <a:t> </a:t>
              </a:r>
            </a:p>
          </p:txBody>
        </p:sp>
      </p:grpSp>
    </p:spTree>
    <p:extLst>
      <p:ext uri="{BB962C8B-B14F-4D97-AF65-F5344CB8AC3E}">
        <p14:creationId xmlns:p14="http://schemas.microsoft.com/office/powerpoint/2010/main" val="27890015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04383B-313E-41F2-8556-236ED46C9ABD}"/>
              </a:ext>
            </a:extLst>
          </p:cNvPr>
          <p:cNvSpPr/>
          <p:nvPr/>
        </p:nvSpPr>
        <p:spPr>
          <a:xfrm>
            <a:off x="469214" y="1416103"/>
            <a:ext cx="3770584" cy="400110"/>
          </a:xfrm>
          <a:prstGeom prst="rect">
            <a:avLst/>
          </a:prstGeom>
        </p:spPr>
        <p:txBody>
          <a:bodyPr wrap="none" lIns="91440" tIns="45720" rIns="91440" bIns="45720" anchor="t">
            <a:spAutoFit/>
          </a:bodyPr>
          <a:lstStyle/>
          <a:p>
            <a:r>
              <a:rPr lang="en-US" sz="2000" b="1" dirty="0">
                <a:solidFill>
                  <a:srgbClr val="3A7AB6"/>
                </a:solidFill>
                <a:latin typeface="Arial" panose="020B0604020202020204" pitchFamily="34" charset="0"/>
                <a:cs typeface="Arial" panose="020B0604020202020204" pitchFamily="34" charset="0"/>
              </a:rPr>
              <a:t>Getting a COVID-19 vaccine...</a:t>
            </a:r>
          </a:p>
        </p:txBody>
      </p:sp>
      <p:sp>
        <p:nvSpPr>
          <p:cNvPr id="11" name="Title 1">
            <a:extLst>
              <a:ext uri="{FF2B5EF4-FFF2-40B4-BE49-F238E27FC236}">
                <a16:creationId xmlns:a16="http://schemas.microsoft.com/office/drawing/2014/main" id="{66860EA2-F7B2-4647-9E0B-3B1C7707FD1F}"/>
              </a:ext>
            </a:extLst>
          </p:cNvPr>
          <p:cNvSpPr txBox="1">
            <a:spLocks/>
          </p:cNvSpPr>
          <p:nvPr/>
        </p:nvSpPr>
        <p:spPr>
          <a:xfrm>
            <a:off x="457200" y="548640"/>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COVID-19 vaccination will help protect you from COVID-19</a:t>
            </a:r>
          </a:p>
        </p:txBody>
      </p:sp>
      <p:sp>
        <p:nvSpPr>
          <p:cNvPr id="15" name="Rectangle 14">
            <a:extLst>
              <a:ext uri="{FF2B5EF4-FFF2-40B4-BE49-F238E27FC236}">
                <a16:creationId xmlns:a16="http://schemas.microsoft.com/office/drawing/2014/main" id="{1F4170AC-C593-7446-8258-B475BDD4E1B9}"/>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2BB5B41-72B1-8545-9E03-3F3756E368FD}"/>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grpSp>
        <p:nvGrpSpPr>
          <p:cNvPr id="16" name="Group 15">
            <a:extLst>
              <a:ext uri="{FF2B5EF4-FFF2-40B4-BE49-F238E27FC236}">
                <a16:creationId xmlns:a16="http://schemas.microsoft.com/office/drawing/2014/main" id="{DC92C552-99C0-4A80-B76D-8DC7AF35DC8C}"/>
              </a:ext>
            </a:extLst>
          </p:cNvPr>
          <p:cNvGrpSpPr/>
          <p:nvPr/>
        </p:nvGrpSpPr>
        <p:grpSpPr>
          <a:xfrm>
            <a:off x="2015436" y="2052459"/>
            <a:ext cx="4785335" cy="2593588"/>
            <a:chOff x="805761" y="2061984"/>
            <a:chExt cx="4785335" cy="2593588"/>
          </a:xfrm>
        </p:grpSpPr>
        <p:sp>
          <p:nvSpPr>
            <p:cNvPr id="23" name="Rectangle 22">
              <a:extLst>
                <a:ext uri="{FF2B5EF4-FFF2-40B4-BE49-F238E27FC236}">
                  <a16:creationId xmlns:a16="http://schemas.microsoft.com/office/drawing/2014/main" id="{2C87396F-33C1-425D-B878-5614F9AA9A78}"/>
                </a:ext>
              </a:extLst>
            </p:cNvPr>
            <p:cNvSpPr/>
            <p:nvPr/>
          </p:nvSpPr>
          <p:spPr>
            <a:xfrm>
              <a:off x="805761" y="3701465"/>
              <a:ext cx="2057400" cy="954107"/>
            </a:xfrm>
            <a:prstGeom prst="rect">
              <a:avLst/>
            </a:prstGeom>
          </p:spPr>
          <p:txBody>
            <a:bodyPr wrap="square" lIns="91440" tIns="45720" rIns="91440" bIns="45720" anchor="t">
              <a:spAutoFit/>
            </a:bodyPr>
            <a:lstStyle/>
            <a:p>
              <a:pPr marL="228600" lvl="1" indent="-228600">
                <a:spcBef>
                  <a:spcPts val="1000"/>
                </a:spcBef>
                <a:buClr>
                  <a:srgbClr val="3A7AB6"/>
                </a:buClr>
                <a:buFont typeface="Wingdings" pitchFamily="2" charset="2"/>
                <a:buChar char="§"/>
              </a:pPr>
              <a:r>
                <a:rPr lang="en-US" sz="1400" dirty="0">
                  <a:solidFill>
                    <a:srgbClr val="000000"/>
                  </a:solidFill>
                  <a:latin typeface="Arial" panose="020B0604020202020204" pitchFamily="34" charset="0"/>
                  <a:cs typeface="Arial" panose="020B0604020202020204" pitchFamily="34" charset="0"/>
                </a:rPr>
                <a:t>Will help create an immune response in your body against the virus</a:t>
              </a:r>
            </a:p>
          </p:txBody>
        </p:sp>
        <p:sp>
          <p:nvSpPr>
            <p:cNvPr id="25" name="Rectangle 24">
              <a:extLst>
                <a:ext uri="{FF2B5EF4-FFF2-40B4-BE49-F238E27FC236}">
                  <a16:creationId xmlns:a16="http://schemas.microsoft.com/office/drawing/2014/main" id="{5CEA61D6-C78D-4C75-A544-6D072A55BF01}"/>
                </a:ext>
              </a:extLst>
            </p:cNvPr>
            <p:cNvSpPr/>
            <p:nvPr/>
          </p:nvSpPr>
          <p:spPr>
            <a:xfrm>
              <a:off x="3533696" y="3701465"/>
              <a:ext cx="2057400" cy="954107"/>
            </a:xfrm>
            <a:prstGeom prst="rect">
              <a:avLst/>
            </a:prstGeom>
          </p:spPr>
          <p:txBody>
            <a:bodyPr wrap="square" lIns="91440" tIns="45720" rIns="91440" bIns="45720" anchor="t">
              <a:spAutoFit/>
            </a:bodyPr>
            <a:lstStyle/>
            <a:p>
              <a:pPr marL="228600" lvl="1" indent="-228600">
                <a:spcBef>
                  <a:spcPts val="1000"/>
                </a:spcBef>
                <a:buClr>
                  <a:srgbClr val="3A7AB6"/>
                </a:buClr>
                <a:buFont typeface="Wingdings" pitchFamily="2" charset="2"/>
                <a:buChar char="§"/>
              </a:pPr>
              <a:r>
                <a:rPr lang="en-US" sz="1400" dirty="0">
                  <a:solidFill>
                    <a:srgbClr val="000000"/>
                  </a:solidFill>
                  <a:latin typeface="Arial" panose="020B0604020202020204" pitchFamily="34" charset="0"/>
                  <a:cs typeface="Arial" panose="020B0604020202020204" pitchFamily="34" charset="0"/>
                </a:rPr>
                <a:t>May help keep you from getting severely ill, even if you do get COVID-19</a:t>
              </a:r>
            </a:p>
          </p:txBody>
        </p:sp>
        <p:pic>
          <p:nvPicPr>
            <p:cNvPr id="26" name="Picture 25">
              <a:extLst>
                <a:ext uri="{FF2B5EF4-FFF2-40B4-BE49-F238E27FC236}">
                  <a16:creationId xmlns:a16="http://schemas.microsoft.com/office/drawing/2014/main" id="{689CACB7-7686-4217-A5FE-40B157515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1151" y="2079287"/>
              <a:ext cx="1125969" cy="1372004"/>
            </a:xfrm>
            <a:prstGeom prst="rect">
              <a:avLst/>
            </a:prstGeom>
          </p:spPr>
        </p:pic>
        <p:pic>
          <p:nvPicPr>
            <p:cNvPr id="27" name="Picture 26">
              <a:extLst>
                <a:ext uri="{FF2B5EF4-FFF2-40B4-BE49-F238E27FC236}">
                  <a16:creationId xmlns:a16="http://schemas.microsoft.com/office/drawing/2014/main" id="{40A36B83-48DA-47EB-B0A8-39F60065F4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54072" y="2061984"/>
              <a:ext cx="1435856" cy="1389307"/>
            </a:xfrm>
            <a:prstGeom prst="rect">
              <a:avLst/>
            </a:prstGeom>
          </p:spPr>
        </p:pic>
      </p:grpSp>
      <p:sp>
        <p:nvSpPr>
          <p:cNvPr id="28" name="Rectangle 27">
            <a:extLst>
              <a:ext uri="{FF2B5EF4-FFF2-40B4-BE49-F238E27FC236}">
                <a16:creationId xmlns:a16="http://schemas.microsoft.com/office/drawing/2014/main" id="{A5CD13D4-AB47-4431-A8C5-77B3686F574F}"/>
              </a:ext>
            </a:extLst>
          </p:cNvPr>
          <p:cNvSpPr/>
          <p:nvPr/>
        </p:nvSpPr>
        <p:spPr>
          <a:xfrm>
            <a:off x="4400630" y="2018574"/>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26984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EA071383-052C-8149-9E5C-A7605E9F4C86}"/>
              </a:ext>
            </a:extLst>
          </p:cNvPr>
          <p:cNvGrpSpPr/>
          <p:nvPr/>
        </p:nvGrpSpPr>
        <p:grpSpPr>
          <a:xfrm>
            <a:off x="555171" y="1557501"/>
            <a:ext cx="8022773" cy="365642"/>
            <a:chOff x="555171" y="1492188"/>
            <a:chExt cx="8022773" cy="2576286"/>
          </a:xfrm>
        </p:grpSpPr>
        <p:sp>
          <p:nvSpPr>
            <p:cNvPr id="30" name="Rectangle 29">
              <a:extLst>
                <a:ext uri="{FF2B5EF4-FFF2-40B4-BE49-F238E27FC236}">
                  <a16:creationId xmlns:a16="http://schemas.microsoft.com/office/drawing/2014/main" id="{A4E89AF6-EEA3-A144-B0C2-A284DA4CEDE1}"/>
                </a:ext>
              </a:extLst>
            </p:cNvPr>
            <p:cNvSpPr/>
            <p:nvPr/>
          </p:nvSpPr>
          <p:spPr>
            <a:xfrm>
              <a:off x="555171" y="1492188"/>
              <a:ext cx="2478315" cy="2576286"/>
            </a:xfrm>
            <a:prstGeom prst="rect">
              <a:avLst/>
            </a:prstGeom>
            <a:solidFill>
              <a:srgbClr val="4EA3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7687976-4D89-384C-AEAF-068E42F748DF}"/>
                </a:ext>
              </a:extLst>
            </p:cNvPr>
            <p:cNvSpPr/>
            <p:nvPr/>
          </p:nvSpPr>
          <p:spPr>
            <a:xfrm>
              <a:off x="3334657" y="1492188"/>
              <a:ext cx="2478315" cy="2576286"/>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B4EEB18-AFE6-1643-B1CB-7B0AD8BB18D4}"/>
                </a:ext>
              </a:extLst>
            </p:cNvPr>
            <p:cNvSpPr/>
            <p:nvPr/>
          </p:nvSpPr>
          <p:spPr>
            <a:xfrm>
              <a:off x="6099629" y="1492188"/>
              <a:ext cx="2478315" cy="2576286"/>
            </a:xfrm>
            <a:prstGeom prst="rect">
              <a:avLst/>
            </a:prstGeom>
            <a:solidFill>
              <a:srgbClr val="1D62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05D4C1C0-EF9B-3A4A-BF9C-B5AFBAA2FAE0}"/>
              </a:ext>
            </a:extLst>
          </p:cNvPr>
          <p:cNvSpPr/>
          <p:nvPr/>
        </p:nvSpPr>
        <p:spPr>
          <a:xfrm>
            <a:off x="0" y="0"/>
            <a:ext cx="9144000" cy="349309"/>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3FC1766-A335-B44A-B49B-463B184D101A}"/>
              </a:ext>
            </a:extLst>
          </p:cNvPr>
          <p:cNvSpPr/>
          <p:nvPr/>
        </p:nvSpPr>
        <p:spPr>
          <a:xfrm>
            <a:off x="345881" y="75932"/>
            <a:ext cx="8750894" cy="215444"/>
          </a:xfrm>
          <a:prstGeom prst="rect">
            <a:avLst/>
          </a:prstGeom>
          <a:noFill/>
        </p:spPr>
        <p:txBody>
          <a:bodyPr wrap="square" lIns="0" tIns="0" rIns="0" bIns="0" anchor="t">
            <a:spAutoFit/>
          </a:bodyPr>
          <a:lstStyle/>
          <a:p>
            <a:pPr>
              <a:spcAft>
                <a:spcPts val="0"/>
              </a:spcAft>
            </a:pPr>
            <a:r>
              <a:rPr lang="en-US" sz="1400" b="1" dirty="0">
                <a:solidFill>
                  <a:srgbClr val="FFFFFF"/>
                </a:solidFill>
                <a:latin typeface="Arial" panose="020B0604020202020204" pitchFamily="34" charset="0"/>
                <a:cs typeface="Arial" panose="020B0604020202020204" pitchFamily="34" charset="0"/>
              </a:rPr>
              <a:t>COVID-19 and Vaccine Basics</a:t>
            </a:r>
            <a:endParaRPr lang="en-US" b="1" dirty="0">
              <a:solidFill>
                <a:srgbClr val="FFFFFF"/>
              </a:solidFill>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9931CE09-52C5-5C43-93FF-6756C6E7632C}"/>
              </a:ext>
            </a:extLst>
          </p:cNvPr>
          <p:cNvSpPr txBox="1">
            <a:spLocks/>
          </p:cNvSpPr>
          <p:nvPr/>
        </p:nvSpPr>
        <p:spPr>
          <a:xfrm>
            <a:off x="457200" y="548640"/>
            <a:ext cx="8229600" cy="809530"/>
          </a:xfrm>
          <a:prstGeom prst="rect">
            <a:avLst/>
          </a:prstGeom>
        </p:spPr>
        <p:txBody>
          <a:bodyPr anchor="t" anchorCtr="0"/>
          <a:lstStyle>
            <a:lvl1pPr algn="l" rtl="0" eaLnBrk="0" fontAlgn="base" hangingPunct="0">
              <a:lnSpc>
                <a:spcPts val="3000"/>
              </a:lnSpc>
              <a:spcBef>
                <a:spcPct val="0"/>
              </a:spcBef>
              <a:spcAft>
                <a:spcPct val="0"/>
              </a:spcAft>
              <a:defRPr sz="2800" b="1" i="0" kern="1200" baseline="0">
                <a:solidFill>
                  <a:srgbClr val="006A71"/>
                </a:solidFill>
                <a:effectLst/>
                <a:latin typeface="Arial Black" panose="020B0604020202020204" pitchFamily="34" charset="0"/>
                <a:ea typeface="+mj-ea"/>
                <a:cs typeface="Arial Black" panose="020B0604020202020204" pitchFamily="34" charset="0"/>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89" algn="ctr" rtl="0" fontAlgn="base">
              <a:spcBef>
                <a:spcPct val="0"/>
              </a:spcBef>
              <a:spcAft>
                <a:spcPct val="0"/>
              </a:spcAft>
              <a:defRPr sz="4400">
                <a:solidFill>
                  <a:schemeClr val="tx1"/>
                </a:solidFill>
                <a:latin typeface="Myriad Web Pro" panose="020B0503030403020204" pitchFamily="34" charset="0"/>
              </a:defRPr>
            </a:lvl6pPr>
            <a:lvl7pPr marL="914378" algn="ctr" rtl="0" fontAlgn="base">
              <a:spcBef>
                <a:spcPct val="0"/>
              </a:spcBef>
              <a:spcAft>
                <a:spcPct val="0"/>
              </a:spcAft>
              <a:defRPr sz="4400">
                <a:solidFill>
                  <a:schemeClr val="tx1"/>
                </a:solidFill>
                <a:latin typeface="Myriad Web Pro" panose="020B0503030403020204" pitchFamily="34" charset="0"/>
              </a:defRPr>
            </a:lvl7pPr>
            <a:lvl8pPr marL="1371566" algn="ctr" rtl="0" fontAlgn="base">
              <a:spcBef>
                <a:spcPct val="0"/>
              </a:spcBef>
              <a:spcAft>
                <a:spcPct val="0"/>
              </a:spcAft>
              <a:defRPr sz="4400">
                <a:solidFill>
                  <a:schemeClr val="tx1"/>
                </a:solidFill>
                <a:latin typeface="Myriad Web Pro" panose="020B0503030403020204" pitchFamily="34" charset="0"/>
              </a:defRPr>
            </a:lvl8pPr>
            <a:lvl9pPr marL="1828754" algn="ctr" rtl="0" fontAlgn="base">
              <a:spcBef>
                <a:spcPct val="0"/>
              </a:spcBef>
              <a:spcAft>
                <a:spcPct val="0"/>
              </a:spcAft>
              <a:defRPr sz="4400">
                <a:solidFill>
                  <a:schemeClr val="tx1"/>
                </a:solidFill>
                <a:latin typeface="Myriad Web Pro" panose="020B0503030403020204" pitchFamily="34" charset="0"/>
              </a:defRPr>
            </a:lvl9pPr>
          </a:lstStyle>
          <a:p>
            <a:r>
              <a:rPr lang="en-US" sz="2600" dirty="0">
                <a:solidFill>
                  <a:srgbClr val="4EA346"/>
                </a:solidFill>
              </a:rPr>
              <a:t>What to expect before, during, and after COVID-19 vaccination </a:t>
            </a:r>
          </a:p>
        </p:txBody>
      </p:sp>
      <p:sp>
        <p:nvSpPr>
          <p:cNvPr id="11" name="TextBox 10">
            <a:extLst>
              <a:ext uri="{FF2B5EF4-FFF2-40B4-BE49-F238E27FC236}">
                <a16:creationId xmlns:a16="http://schemas.microsoft.com/office/drawing/2014/main" id="{0C0F151E-19DF-2541-A254-B8D76F0A6AD6}"/>
              </a:ext>
            </a:extLst>
          </p:cNvPr>
          <p:cNvSpPr txBox="1"/>
          <p:nvPr/>
        </p:nvSpPr>
        <p:spPr>
          <a:xfrm>
            <a:off x="738701" y="1580036"/>
            <a:ext cx="2122713" cy="1595309"/>
          </a:xfrm>
          <a:prstGeom prst="rect">
            <a:avLst/>
          </a:prstGeom>
          <a:noFill/>
        </p:spPr>
        <p:txBody>
          <a:bodyPr wrap="square" lIns="0" rtlCol="0">
            <a:spAutoFit/>
          </a:bodyPr>
          <a:lstStyle/>
          <a:p>
            <a:pPr>
              <a:spcAft>
                <a:spcPts val="1200"/>
              </a:spcAft>
            </a:pPr>
            <a:r>
              <a:rPr lang="en-US" sz="1600" b="1" dirty="0">
                <a:solidFill>
                  <a:srgbClr val="FFFFFF"/>
                </a:solidFill>
                <a:latin typeface="Arial Black" panose="020B0604020202020204" pitchFamily="34" charset="0"/>
                <a:cs typeface="Arial Black" panose="020B0604020202020204" pitchFamily="34" charset="0"/>
              </a:rPr>
              <a:t>Before</a:t>
            </a:r>
            <a:endParaRPr lang="en-US" sz="1300" b="1" dirty="0">
              <a:solidFill>
                <a:srgbClr val="FFFFFF"/>
              </a:solidFill>
              <a:latin typeface="Arial Black" panose="020B0604020202020204" pitchFamily="34" charset="0"/>
              <a:cs typeface="Arial Black" panose="020B0604020202020204" pitchFamily="34" charset="0"/>
            </a:endParaRPr>
          </a:p>
          <a:p>
            <a:pPr marL="171450" lvl="1" indent="-171450">
              <a:spcBef>
                <a:spcPts val="400"/>
              </a:spcBef>
              <a:buFont typeface="Wingdings" pitchFamily="2" charset="2"/>
              <a:buChar char="§"/>
            </a:pPr>
            <a:r>
              <a:rPr lang="en-US" sz="1300" b="1" dirty="0">
                <a:solidFill>
                  <a:srgbClr val="4EA346"/>
                </a:solidFill>
                <a:latin typeface="Arial" panose="020B0604020202020204" pitchFamily="34" charset="0"/>
                <a:cs typeface="Arial" panose="020B0604020202020204" pitchFamily="34" charset="0"/>
              </a:rPr>
              <a:t>Learn about COVID-19 vaccines.</a:t>
            </a:r>
          </a:p>
          <a:p>
            <a:pPr marL="171450" lvl="1" indent="-171450">
              <a:spcBef>
                <a:spcPts val="400"/>
              </a:spcBef>
              <a:buFont typeface="Wingdings" pitchFamily="2" charset="2"/>
              <a:buChar char="§"/>
            </a:pPr>
            <a:r>
              <a:rPr lang="en-US" sz="1300" b="1" dirty="0">
                <a:solidFill>
                  <a:srgbClr val="4EA346"/>
                </a:solidFill>
                <a:latin typeface="Arial" panose="020B0604020202020204" pitchFamily="34" charset="0"/>
                <a:cs typeface="Arial" panose="020B0604020202020204" pitchFamily="34" charset="0"/>
              </a:rPr>
              <a:t>See if COVID-19 vaccination is recommended for you.</a:t>
            </a:r>
          </a:p>
        </p:txBody>
      </p:sp>
      <p:sp>
        <p:nvSpPr>
          <p:cNvPr id="12" name="TextBox 11">
            <a:extLst>
              <a:ext uri="{FF2B5EF4-FFF2-40B4-BE49-F238E27FC236}">
                <a16:creationId xmlns:a16="http://schemas.microsoft.com/office/drawing/2014/main" id="{F7997CA2-72AE-BB48-8BE3-D8B72E47A038}"/>
              </a:ext>
            </a:extLst>
          </p:cNvPr>
          <p:cNvSpPr txBox="1"/>
          <p:nvPr/>
        </p:nvSpPr>
        <p:spPr>
          <a:xfrm>
            <a:off x="3454942" y="1580037"/>
            <a:ext cx="2121408" cy="1995418"/>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During</a:t>
            </a:r>
            <a:endParaRPr lang="en-US" sz="1300" dirty="0">
              <a:solidFill>
                <a:srgbClr val="FFFFFF"/>
              </a:solidFill>
              <a:latin typeface="Arial" panose="020B0604020202020204" pitchFamily="34" charset="0"/>
              <a:cs typeface="Arial" panose="020B0604020202020204" pitchFamily="34" charset="0"/>
            </a:endParaRPr>
          </a:p>
          <a:p>
            <a:pPr marL="173736" lvl="1" indent="-173736">
              <a:spcBef>
                <a:spcPts val="400"/>
              </a:spcBef>
              <a:buClr>
                <a:srgbClr val="3A7AB6"/>
              </a:buClr>
              <a:buFont typeface="Wingdings" pitchFamily="2" charset="2"/>
              <a:buChar char="§"/>
            </a:pPr>
            <a:r>
              <a:rPr lang="en-US" sz="1300" b="1" dirty="0">
                <a:solidFill>
                  <a:srgbClr val="3A7AB6"/>
                </a:solidFill>
                <a:latin typeface="Arial" panose="020B0604020202020204" pitchFamily="34" charset="0"/>
                <a:cs typeface="Arial" panose="020B0604020202020204" pitchFamily="34" charset="0"/>
              </a:rPr>
              <a:t>Read the fact sheet that tells you about the specific COVID-19 vaccine you receive.</a:t>
            </a:r>
          </a:p>
          <a:p>
            <a:pPr marL="173736" lvl="1" indent="-173736">
              <a:spcBef>
                <a:spcPts val="400"/>
              </a:spcBef>
              <a:buClr>
                <a:srgbClr val="3A7AB6"/>
              </a:buClr>
              <a:buFont typeface="Wingdings" pitchFamily="2" charset="2"/>
              <a:buChar char="§"/>
            </a:pPr>
            <a:r>
              <a:rPr lang="en-US" sz="1300" b="1" dirty="0">
                <a:solidFill>
                  <a:srgbClr val="3A7AB6"/>
                </a:solidFill>
                <a:latin typeface="Arial" panose="020B0604020202020204" pitchFamily="34" charset="0"/>
                <a:cs typeface="Arial" panose="020B0604020202020204" pitchFamily="34" charset="0"/>
              </a:rPr>
              <a:t>Receive a vaccination record card. </a:t>
            </a:r>
          </a:p>
        </p:txBody>
      </p:sp>
      <p:sp>
        <p:nvSpPr>
          <p:cNvPr id="13" name="TextBox 12">
            <a:extLst>
              <a:ext uri="{FF2B5EF4-FFF2-40B4-BE49-F238E27FC236}">
                <a16:creationId xmlns:a16="http://schemas.microsoft.com/office/drawing/2014/main" id="{1EA71E13-DD6C-7947-B0DF-AE49A0C7C79D}"/>
              </a:ext>
            </a:extLst>
          </p:cNvPr>
          <p:cNvSpPr txBox="1"/>
          <p:nvPr/>
        </p:nvSpPr>
        <p:spPr>
          <a:xfrm>
            <a:off x="6271477" y="1580037"/>
            <a:ext cx="2121408" cy="2646878"/>
          </a:xfrm>
          <a:prstGeom prst="rect">
            <a:avLst/>
          </a:prstGeom>
          <a:noFill/>
        </p:spPr>
        <p:txBody>
          <a:bodyPr wrap="square" rtlCol="0">
            <a:spAutoFit/>
          </a:bodyPr>
          <a:lstStyle/>
          <a:p>
            <a:pPr indent="-229870">
              <a:spcAft>
                <a:spcPts val="1200"/>
              </a:spcAft>
            </a:pPr>
            <a:r>
              <a:rPr lang="en-US" sz="1600" b="1" dirty="0">
                <a:solidFill>
                  <a:srgbClr val="FFFFFF"/>
                </a:solidFill>
                <a:latin typeface="Arial Black" panose="020B0604020202020204" pitchFamily="34" charset="0"/>
                <a:cs typeface="Arial Black" panose="020B0604020202020204" pitchFamily="34" charset="0"/>
              </a:rPr>
              <a:t>After</a:t>
            </a:r>
            <a:endParaRPr lang="en-US" sz="1300" dirty="0">
              <a:solidFill>
                <a:srgbClr val="FFFFFF"/>
              </a:solidFill>
              <a:latin typeface="Arial" panose="020B0604020202020204" pitchFamily="34" charset="0"/>
              <a:cs typeface="Arial" panose="020B0604020202020204" pitchFamily="34" charset="0"/>
            </a:endParaRP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Expect some </a:t>
            </a:r>
            <a:br>
              <a:rPr lang="en-US" sz="1300" b="1" dirty="0">
                <a:solidFill>
                  <a:srgbClr val="1D624D"/>
                </a:solidFill>
                <a:latin typeface="Arial" panose="020B0604020202020204" pitchFamily="34" charset="0"/>
                <a:cs typeface="Arial" panose="020B0604020202020204" pitchFamily="34" charset="0"/>
              </a:rPr>
            </a:br>
            <a:r>
              <a:rPr lang="en-US" sz="1300" b="1" dirty="0">
                <a:solidFill>
                  <a:srgbClr val="1D624D"/>
                </a:solidFill>
                <a:latin typeface="Arial" panose="020B0604020202020204" pitchFamily="34" charset="0"/>
                <a:cs typeface="Arial" panose="020B0604020202020204" pitchFamily="34" charset="0"/>
              </a:rPr>
              <a:t>side effects.</a:t>
            </a: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Enroll in v-safe. V-safe will remind you if you need a second shot.</a:t>
            </a:r>
          </a:p>
          <a:p>
            <a:pPr marL="173736" lvl="1" indent="-173736">
              <a:spcBef>
                <a:spcPts val="400"/>
              </a:spcBef>
              <a:buFont typeface="Wingdings" pitchFamily="2" charset="2"/>
              <a:buChar char="§"/>
            </a:pPr>
            <a:r>
              <a:rPr lang="en-US" sz="1300" b="1" dirty="0">
                <a:solidFill>
                  <a:srgbClr val="1D624D"/>
                </a:solidFill>
                <a:latin typeface="Arial" panose="020B0604020202020204" pitchFamily="34" charset="0"/>
                <a:cs typeface="Arial" panose="020B0604020202020204" pitchFamily="34" charset="0"/>
              </a:rPr>
              <a:t>Continue using all </a:t>
            </a:r>
            <a:br>
              <a:rPr lang="en-US" sz="1300" b="1" dirty="0">
                <a:solidFill>
                  <a:srgbClr val="1D624D"/>
                </a:solidFill>
                <a:latin typeface="Arial" panose="020B0604020202020204" pitchFamily="34" charset="0"/>
                <a:cs typeface="Arial" panose="020B0604020202020204" pitchFamily="34" charset="0"/>
              </a:rPr>
            </a:br>
            <a:r>
              <a:rPr lang="en-US" sz="1300" b="1" dirty="0">
                <a:solidFill>
                  <a:srgbClr val="1D624D"/>
                </a:solidFill>
                <a:latin typeface="Arial" panose="020B0604020202020204" pitchFamily="34" charset="0"/>
                <a:cs typeface="Arial" panose="020B0604020202020204" pitchFamily="34" charset="0"/>
              </a:rPr>
              <a:t>the measures to protect yourself and others.</a:t>
            </a:r>
          </a:p>
        </p:txBody>
      </p:sp>
      <p:grpSp>
        <p:nvGrpSpPr>
          <p:cNvPr id="33" name="Group 32">
            <a:extLst>
              <a:ext uri="{FF2B5EF4-FFF2-40B4-BE49-F238E27FC236}">
                <a16:creationId xmlns:a16="http://schemas.microsoft.com/office/drawing/2014/main" id="{A87069C8-964F-A049-A689-FC0AC2DD69AE}"/>
              </a:ext>
            </a:extLst>
          </p:cNvPr>
          <p:cNvGrpSpPr/>
          <p:nvPr/>
        </p:nvGrpSpPr>
        <p:grpSpPr>
          <a:xfrm>
            <a:off x="3133745" y="1557501"/>
            <a:ext cx="2865400" cy="2576286"/>
            <a:chOff x="3133745" y="1557501"/>
            <a:chExt cx="2865400" cy="2576286"/>
          </a:xfrm>
        </p:grpSpPr>
        <p:sp>
          <p:nvSpPr>
            <p:cNvPr id="20" name="Rectangle 19">
              <a:extLst>
                <a:ext uri="{FF2B5EF4-FFF2-40B4-BE49-F238E27FC236}">
                  <a16:creationId xmlns:a16="http://schemas.microsoft.com/office/drawing/2014/main" id="{C7984787-8815-AF4C-8E0D-9DAB10F340CB}"/>
                </a:ext>
              </a:extLst>
            </p:cNvPr>
            <p:cNvSpPr/>
            <p:nvPr/>
          </p:nvSpPr>
          <p:spPr>
            <a:xfrm>
              <a:off x="3133745"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D3231CF-2F2D-F449-B8C2-1A4F04A7CB20}"/>
                </a:ext>
              </a:extLst>
            </p:cNvPr>
            <p:cNvSpPr/>
            <p:nvPr/>
          </p:nvSpPr>
          <p:spPr>
            <a:xfrm>
              <a:off x="5899480" y="1557501"/>
              <a:ext cx="99665" cy="2576286"/>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id="{F3180584-9DF3-7042-9F23-5F9E60EB239B}"/>
              </a:ext>
            </a:extLst>
          </p:cNvPr>
          <p:cNvSpPr txBox="1"/>
          <p:nvPr/>
        </p:nvSpPr>
        <p:spPr>
          <a:xfrm>
            <a:off x="-1853051" y="4251859"/>
            <a:ext cx="8033657" cy="307777"/>
          </a:xfrm>
          <a:prstGeom prst="rect">
            <a:avLst/>
          </a:prstGeom>
          <a:solidFill>
            <a:schemeClr val="bg2">
              <a:lumMod val="95000"/>
            </a:schemeClr>
          </a:solidFill>
        </p:spPr>
        <p:txBody>
          <a:bodyPr wrap="square" rtlCol="0">
            <a:spAutoFit/>
          </a:bodyPr>
          <a:lstStyle/>
          <a:p>
            <a:pPr algn="ctr"/>
            <a:r>
              <a:rPr lang="en-US" sz="1400" b="1" dirty="0">
                <a:solidFill>
                  <a:srgbClr val="3A7AB6"/>
                </a:solidFill>
                <a:latin typeface="Arial" panose="020B0604020202020204" pitchFamily="34" charset="0"/>
                <a:cs typeface="Arial" panose="020B0604020202020204" pitchFamily="34" charset="0"/>
              </a:rPr>
              <a:t>V-safe: </a:t>
            </a:r>
            <a:r>
              <a:rPr lang="en-US" sz="1400" b="1" dirty="0">
                <a:solidFill>
                  <a:srgbClr val="3A7AB6"/>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https://www.cdc.gov/coronavirus/2019-ncov/vaccines/safety/vsafe.html</a:t>
            </a:r>
            <a:r>
              <a:rPr lang="en-US" sz="1400" b="1" dirty="0">
                <a:solidFill>
                  <a:srgbClr val="3A7AB6"/>
                </a:solidFill>
                <a:latin typeface="Arial" panose="020B0604020202020204" pitchFamily="34" charset="0"/>
                <a:cs typeface="Arial" panose="020B0604020202020204" pitchFamily="34" charset="0"/>
              </a:rPr>
              <a:t> </a:t>
            </a:r>
          </a:p>
        </p:txBody>
      </p:sp>
      <p:sp>
        <p:nvSpPr>
          <p:cNvPr id="24" name="Rectangle 23">
            <a:extLst>
              <a:ext uri="{FF2B5EF4-FFF2-40B4-BE49-F238E27FC236}">
                <a16:creationId xmlns:a16="http://schemas.microsoft.com/office/drawing/2014/main" id="{1EB19A26-D5EA-AC45-B3D6-37762826A00A}"/>
              </a:ext>
            </a:extLst>
          </p:cNvPr>
          <p:cNvSpPr/>
          <p:nvPr/>
        </p:nvSpPr>
        <p:spPr>
          <a:xfrm>
            <a:off x="555171" y="4201567"/>
            <a:ext cx="8033657" cy="100584"/>
          </a:xfrm>
          <a:prstGeom prst="rect">
            <a:avLst/>
          </a:prstGeom>
          <a:solidFill>
            <a:srgbClr val="3A7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2C00AA83-72E8-874D-8A4B-06C6C58D1A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4339" y="1606751"/>
            <a:ext cx="270329" cy="270329"/>
          </a:xfrm>
          <a:prstGeom prst="rect">
            <a:avLst/>
          </a:prstGeom>
        </p:spPr>
      </p:pic>
      <p:pic>
        <p:nvPicPr>
          <p:cNvPr id="42" name="Picture 41">
            <a:extLst>
              <a:ext uri="{FF2B5EF4-FFF2-40B4-BE49-F238E27FC236}">
                <a16:creationId xmlns:a16="http://schemas.microsoft.com/office/drawing/2014/main" id="{7759C9E3-D8C6-2D49-B864-EBB72C134D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8339" y="1606751"/>
            <a:ext cx="270329" cy="270329"/>
          </a:xfrm>
          <a:prstGeom prst="rect">
            <a:avLst/>
          </a:prstGeom>
        </p:spPr>
      </p:pic>
      <p:pic>
        <p:nvPicPr>
          <p:cNvPr id="43" name="Picture 42">
            <a:extLst>
              <a:ext uri="{FF2B5EF4-FFF2-40B4-BE49-F238E27FC236}">
                <a16:creationId xmlns:a16="http://schemas.microsoft.com/office/drawing/2014/main" id="{0FB2C5FE-18C3-3245-B120-10A63667FCA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79825" y="1606751"/>
            <a:ext cx="270329" cy="270329"/>
          </a:xfrm>
          <a:prstGeom prst="rect">
            <a:avLst/>
          </a:prstGeom>
        </p:spPr>
      </p:pic>
    </p:spTree>
    <p:extLst>
      <p:ext uri="{BB962C8B-B14F-4D97-AF65-F5344CB8AC3E}">
        <p14:creationId xmlns:p14="http://schemas.microsoft.com/office/powerpoint/2010/main" val="2842963696"/>
      </p:ext>
    </p:extLst>
  </p:cSld>
  <p:clrMapOvr>
    <a:masterClrMapping/>
  </p:clrMapOvr>
  <p:transition>
    <p:fade/>
  </p:transition>
</p:sld>
</file>

<file path=ppt/theme/theme1.xml><?xml version="1.0" encoding="utf-8"?>
<a:theme xmlns:a="http://schemas.openxmlformats.org/drawingml/2006/main" name="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CEH_ATSDR_combined">
  <a:themeElements>
    <a:clrScheme name="CDC OD Dark PPT Colors">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FFC000"/>
      </a:hlink>
      <a:folHlink>
        <a:srgbClr val="3077FF"/>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4.xml><?xml version="1.0" encoding="utf-8"?>
<a:theme xmlns:a="http://schemas.openxmlformats.org/drawingml/2006/main" name="1_Master">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96541B1DEA4B4F84A16F8DFCC22A57" ma:contentTypeVersion="11" ma:contentTypeDescription="Create a new document." ma:contentTypeScope="" ma:versionID="ec9373ae3673d046bcc59d6e8d7cd3f6">
  <xsd:schema xmlns:xsd="http://www.w3.org/2001/XMLSchema" xmlns:xs="http://www.w3.org/2001/XMLSchema" xmlns:p="http://schemas.microsoft.com/office/2006/metadata/properties" xmlns:ns3="101ab016-77f8-4a4e-890e-620eb8dba109" xmlns:ns4="aa9d0fe1-daec-4fed-b253-c9db79212d45" targetNamespace="http://schemas.microsoft.com/office/2006/metadata/properties" ma:root="true" ma:fieldsID="ebab73802054855c2f72d98b6078af63" ns3:_="" ns4:_="">
    <xsd:import namespace="101ab016-77f8-4a4e-890e-620eb8dba109"/>
    <xsd:import namespace="aa9d0fe1-daec-4fed-b253-c9db79212d4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ab016-77f8-4a4e-890e-620eb8dba10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9d0fe1-daec-4fed-b253-c9db79212d4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917AC6E-F597-4D38-8437-F3540871094B}">
  <ds:schemaRefs>
    <ds:schemaRef ds:uri="http://purl.org/dc/terms/"/>
    <ds:schemaRef ds:uri="http://purl.org/dc/dcmitype/"/>
    <ds:schemaRef ds:uri="aa9d0fe1-daec-4fed-b253-c9db79212d45"/>
    <ds:schemaRef ds:uri="http://schemas.microsoft.com/office/infopath/2007/PartnerControl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101ab016-77f8-4a4e-890e-620eb8dba109"/>
    <ds:schemaRef ds:uri="http://purl.org/dc/elements/1.1/"/>
  </ds:schemaRefs>
</ds:datastoreItem>
</file>

<file path=customXml/itemProps2.xml><?xml version="1.0" encoding="utf-8"?>
<ds:datastoreItem xmlns:ds="http://schemas.openxmlformats.org/officeDocument/2006/customXml" ds:itemID="{FA60615C-0F6F-42AC-8E17-73F7A235BA8A}">
  <ds:schemaRefs>
    <ds:schemaRef ds:uri="http://schemas.microsoft.com/sharepoint/v3/contenttype/forms"/>
  </ds:schemaRefs>
</ds:datastoreItem>
</file>

<file path=customXml/itemProps3.xml><?xml version="1.0" encoding="utf-8"?>
<ds:datastoreItem xmlns:ds="http://schemas.openxmlformats.org/officeDocument/2006/customXml" ds:itemID="{8B0AF081-84DA-46DE-95A1-C9170DD7D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1ab016-77f8-4a4e-890e-620eb8dba109"/>
    <ds:schemaRef ds:uri="aa9d0fe1-daec-4fed-b253-c9db79212d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11643</TotalTime>
  <Words>2502</Words>
  <Application>Microsoft Office PowerPoint</Application>
  <PresentationFormat>On-screen Show (16:9)</PresentationFormat>
  <Paragraphs>169</Paragraphs>
  <Slides>16</Slides>
  <Notes>16</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16</vt:i4>
      </vt:variant>
    </vt:vector>
  </HeadingPairs>
  <TitlesOfParts>
    <vt:vector size="29" baseType="lpstr">
      <vt:lpstr>Wingdings</vt:lpstr>
      <vt:lpstr>Symbol</vt:lpstr>
      <vt:lpstr>Arial Narrow</vt:lpstr>
      <vt:lpstr>Myriad Web Pro</vt:lpstr>
      <vt:lpstr>Courier New</vt:lpstr>
      <vt:lpstr>Arial</vt:lpstr>
      <vt:lpstr>Arial Black</vt:lpstr>
      <vt:lpstr>Calibri Light</vt:lpstr>
      <vt:lpstr>Calibri</vt:lpstr>
      <vt:lpstr>Master</vt:lpstr>
      <vt:lpstr>Custom Design</vt:lpstr>
      <vt:lpstr>NCEH_ATSDR_combined</vt:lpstr>
      <vt:lpstr>1_Master</vt:lpstr>
      <vt:lpstr>PowerPoint Presentation</vt:lpstr>
      <vt:lpstr>PowerPoint Presentation</vt:lpstr>
      <vt:lpstr>What is known about COVID-19?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nCoV_template_PPT_GEN_PUB</dc:title>
  <dc:creator>Centers for Disease Control and Prevention</dc:creator>
  <cp:lastModifiedBy>Renee Witko</cp:lastModifiedBy>
  <cp:revision>132</cp:revision>
  <dcterms:created xsi:type="dcterms:W3CDTF">2011-03-17T17:43:16Z</dcterms:created>
  <dcterms:modified xsi:type="dcterms:W3CDTF">2021-01-26T13:58:35Z</dcterms:modified>
  <cp:category>GS Emergency Response</cp:category>
  <cp:contentStatus>CS 315114-A</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ContentTypeId">
    <vt:lpwstr>0x0101000E96541B1DEA4B4F84A16F8DFCC22A57</vt:lpwstr>
  </property>
  <property fmtid="{D5CDD505-2E9C-101B-9397-08002B2CF9AE}" pid="4" name="MSIP_Label_7b94a7b8-f06c-4dfe-bdcc-9b548fd58c31_Enabled">
    <vt:lpwstr>true</vt:lpwstr>
  </property>
  <property fmtid="{D5CDD505-2E9C-101B-9397-08002B2CF9AE}" pid="5" name="MSIP_Label_7b94a7b8-f06c-4dfe-bdcc-9b548fd58c31_SetDate">
    <vt:lpwstr>2020-12-09T01:04:15Z</vt:lpwstr>
  </property>
  <property fmtid="{D5CDD505-2E9C-101B-9397-08002B2CF9AE}" pid="6" name="MSIP_Label_7b94a7b8-f06c-4dfe-bdcc-9b548fd58c31_Method">
    <vt:lpwstr>Privileged</vt:lpwstr>
  </property>
  <property fmtid="{D5CDD505-2E9C-101B-9397-08002B2CF9AE}" pid="7" name="MSIP_Label_7b94a7b8-f06c-4dfe-bdcc-9b548fd58c31_Name">
    <vt:lpwstr>7b94a7b8-f06c-4dfe-bdcc-9b548fd58c31</vt:lpwstr>
  </property>
  <property fmtid="{D5CDD505-2E9C-101B-9397-08002B2CF9AE}" pid="8" name="MSIP_Label_7b94a7b8-f06c-4dfe-bdcc-9b548fd58c31_SiteId">
    <vt:lpwstr>9ce70869-60db-44fd-abe8-d2767077fc8f</vt:lpwstr>
  </property>
  <property fmtid="{D5CDD505-2E9C-101B-9397-08002B2CF9AE}" pid="9" name="MSIP_Label_7b94a7b8-f06c-4dfe-bdcc-9b548fd58c31_ActionId">
    <vt:lpwstr>f18316c8-f774-4823-9b26-93b48cf34a68</vt:lpwstr>
  </property>
  <property fmtid="{D5CDD505-2E9C-101B-9397-08002B2CF9AE}" pid="10" name="MSIP_Label_7b94a7b8-f06c-4dfe-bdcc-9b548fd58c31_ContentBits">
    <vt:lpwstr>0</vt:lpwstr>
  </property>
</Properties>
</file>